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xlsx" ContentType="application/vnd.openxmlformats-officedocument.spreadsheetml.sheet"/>
  <Default Extension="gif" ContentType="image/gif"/>
  <Default Extension="avi" ContentType="video/x-msvide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04" r:id="rId3"/>
    <p:sldId id="289" r:id="rId4"/>
    <p:sldId id="309" r:id="rId5"/>
    <p:sldId id="321" r:id="rId6"/>
    <p:sldId id="322" r:id="rId7"/>
    <p:sldId id="316" r:id="rId8"/>
    <p:sldId id="312" r:id="rId9"/>
    <p:sldId id="313" r:id="rId10"/>
    <p:sldId id="314" r:id="rId11"/>
    <p:sldId id="315" r:id="rId12"/>
    <p:sldId id="302" r:id="rId13"/>
    <p:sldId id="317" r:id="rId14"/>
    <p:sldId id="318" r:id="rId15"/>
    <p:sldId id="319" r:id="rId16"/>
    <p:sldId id="320" r:id="rId17"/>
    <p:sldId id="301" r:id="rId18"/>
    <p:sldId id="300" r:id="rId19"/>
    <p:sldId id="306" r:id="rId20"/>
    <p:sldId id="290" r:id="rId21"/>
    <p:sldId id="291" r:id="rId22"/>
    <p:sldId id="292" r:id="rId23"/>
    <p:sldId id="293" r:id="rId24"/>
    <p:sldId id="294" r:id="rId25"/>
    <p:sldId id="295" r:id="rId26"/>
    <p:sldId id="297" r:id="rId27"/>
    <p:sldId id="308" r:id="rId28"/>
    <p:sldId id="298" r:id="rId29"/>
    <p:sldId id="307" r:id="rId30"/>
    <p:sldId id="311" r:id="rId31"/>
    <p:sldId id="310" r:id="rId32"/>
    <p:sldId id="299" r:id="rId33"/>
    <p:sldId id="303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980" autoAdjust="0"/>
  </p:normalViewPr>
  <p:slideViewPr>
    <p:cSldViewPr>
      <p:cViewPr varScale="1">
        <p:scale>
          <a:sx n="116" d="100"/>
          <a:sy n="116" d="100"/>
        </p:scale>
        <p:origin x="1520" y="19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ebdisk\Dropbox\projects\TU\dump\IS%20incidents%20dump%20annotat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Соотношение специалистов разных линий поддержки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 линия</c:v>
                </c:pt>
                <c:pt idx="1">
                  <c:v>2 линия</c:v>
                </c:pt>
                <c:pt idx="2">
                  <c:v>3 линия</c:v>
                </c:pt>
                <c:pt idx="3">
                  <c:v>4 линия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35.0</c:v>
                </c:pt>
                <c:pt idx="1">
                  <c:v>17.0</c:v>
                </c:pt>
                <c:pt idx="2">
                  <c:v>5.0</c:v>
                </c:pt>
                <c:pt idx="3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[IS incidents dump annotated.xlsx]Sheet1!PivotTable3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Соотношение</a:t>
            </a:r>
            <a:r>
              <a:rPr lang="ru-RU" baseline="0"/>
              <a:t> типов проблем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Sheet1!$A$4:$A$11</c:f>
              <c:strCache>
                <c:ptCount val="8"/>
                <c:pt idx="0">
                  <c:v>Нет доступа</c:v>
                </c:pt>
                <c:pt idx="1">
                  <c:v>Проблема с печатью</c:v>
                </c:pt>
                <c:pt idx="2">
                  <c:v>Установить новое ПО</c:v>
                </c:pt>
                <c:pt idx="3">
                  <c:v>Проблема с оборудованием</c:v>
                </c:pt>
                <c:pt idx="4">
                  <c:v>Как сделать</c:v>
                </c:pt>
                <c:pt idx="5">
                  <c:v>Проблемы во время работы </c:v>
                </c:pt>
                <c:pt idx="6">
                  <c:v>Проблема с ПО</c:v>
                </c:pt>
                <c:pt idx="7">
                  <c:v>Не известно</c:v>
                </c:pt>
              </c:strCache>
            </c:strRef>
          </c:cat>
          <c:val>
            <c:numRef>
              <c:f>Sheet1!$B$4:$B$11</c:f>
              <c:numCache>
                <c:formatCode>General</c:formatCode>
                <c:ptCount val="8"/>
                <c:pt idx="0">
                  <c:v>400.0</c:v>
                </c:pt>
                <c:pt idx="1">
                  <c:v>5.0</c:v>
                </c:pt>
                <c:pt idx="2">
                  <c:v>613.0</c:v>
                </c:pt>
                <c:pt idx="3">
                  <c:v>3.0</c:v>
                </c:pt>
                <c:pt idx="4">
                  <c:v>17.0</c:v>
                </c:pt>
                <c:pt idx="5">
                  <c:v>8.0</c:v>
                </c:pt>
                <c:pt idx="6">
                  <c:v>819.0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82552400"/>
        <c:axId val="2073934352"/>
      </c:barChart>
      <c:catAx>
        <c:axId val="-2082552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73934352"/>
        <c:crosses val="autoZero"/>
        <c:auto val="1"/>
        <c:lblAlgn val="ctr"/>
        <c:lblOffset val="100"/>
        <c:noMultiLvlLbl val="0"/>
      </c:catAx>
      <c:valAx>
        <c:axId val="2073934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2082552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F9E43-73D7-40EE-BBA7-CBCE7E6CB3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8CB65FAD-4DC5-4320-B7FA-638CA58F4EC0}">
      <dgm:prSet/>
      <dgm:spPr/>
      <dgm:t>
        <a:bodyPr/>
        <a:lstStyle/>
        <a:p>
          <a:pPr rtl="0"/>
          <a:r>
            <a:rPr lang="ru-RU" smtClean="0"/>
            <a:t>6 уровней мышления.</a:t>
          </a:r>
          <a:endParaRPr lang="ru-RU"/>
        </a:p>
      </dgm:t>
    </dgm:pt>
    <dgm:pt modelId="{871D0963-CFBD-4EF1-BB39-E7A13B5BED87}" type="parTrans" cxnId="{1C2A3AC7-E347-416E-AEF4-3C22DF6AE9D9}">
      <dgm:prSet/>
      <dgm:spPr/>
      <dgm:t>
        <a:bodyPr/>
        <a:lstStyle/>
        <a:p>
          <a:endParaRPr lang="ru-RU"/>
        </a:p>
      </dgm:t>
    </dgm:pt>
    <dgm:pt modelId="{F2CC8D67-496B-458A-8199-6584815F67FF}" type="sibTrans" cxnId="{1C2A3AC7-E347-416E-AEF4-3C22DF6AE9D9}">
      <dgm:prSet/>
      <dgm:spPr/>
      <dgm:t>
        <a:bodyPr/>
        <a:lstStyle/>
        <a:p>
          <a:endParaRPr lang="ru-RU"/>
        </a:p>
      </dgm:t>
    </dgm:pt>
    <dgm:pt modelId="{6574A7D0-4F0F-4673-9E47-2AD3E9B703CF}">
      <dgm:prSet/>
      <dgm:spPr/>
      <dgm:t>
        <a:bodyPr/>
        <a:lstStyle/>
        <a:p>
          <a:pPr rtl="0"/>
          <a:r>
            <a:rPr lang="ru-RU" smtClean="0"/>
            <a:t>Селектор-&gt; Критик -&gt; Путь мышления</a:t>
          </a:r>
          <a:endParaRPr lang="ru-RU"/>
        </a:p>
      </dgm:t>
    </dgm:pt>
    <dgm:pt modelId="{F5ADB613-EB78-4281-9560-2AF49B4C29F3}" type="parTrans" cxnId="{0E79D132-5E7F-4ED3-A674-FD03E0F3C512}">
      <dgm:prSet/>
      <dgm:spPr/>
      <dgm:t>
        <a:bodyPr/>
        <a:lstStyle/>
        <a:p>
          <a:endParaRPr lang="ru-RU"/>
        </a:p>
      </dgm:t>
    </dgm:pt>
    <dgm:pt modelId="{FBE4C2C9-29AC-4829-AEE3-7C4EC309A9F4}" type="sibTrans" cxnId="{0E79D132-5E7F-4ED3-A674-FD03E0F3C512}">
      <dgm:prSet/>
      <dgm:spPr/>
      <dgm:t>
        <a:bodyPr/>
        <a:lstStyle/>
        <a:p>
          <a:endParaRPr lang="ru-RU"/>
        </a:p>
      </dgm:t>
    </dgm:pt>
    <dgm:pt modelId="{8B3E43C2-AAE7-4C8C-B9FB-B4447192E490}">
      <dgm:prSet/>
      <dgm:spPr/>
      <dgm:t>
        <a:bodyPr/>
        <a:lstStyle/>
        <a:p>
          <a:pPr rtl="0"/>
          <a:r>
            <a:rPr lang="ru-RU" smtClean="0"/>
            <a:t>Структуры данных</a:t>
          </a:r>
          <a:endParaRPr lang="ru-RU"/>
        </a:p>
      </dgm:t>
    </dgm:pt>
    <dgm:pt modelId="{8D9B2CCD-E054-47AF-B00E-0FF34B941CFC}" type="parTrans" cxnId="{AAEB599D-ADD7-47D0-B757-84FE1462357E}">
      <dgm:prSet/>
      <dgm:spPr/>
      <dgm:t>
        <a:bodyPr/>
        <a:lstStyle/>
        <a:p>
          <a:endParaRPr lang="ru-RU"/>
        </a:p>
      </dgm:t>
    </dgm:pt>
    <dgm:pt modelId="{DD2D61FE-21B1-412B-8638-B4FFF1BB0C26}" type="sibTrans" cxnId="{AAEB599D-ADD7-47D0-B757-84FE1462357E}">
      <dgm:prSet/>
      <dgm:spPr/>
      <dgm:t>
        <a:bodyPr/>
        <a:lstStyle/>
        <a:p>
          <a:endParaRPr lang="ru-RU"/>
        </a:p>
      </dgm:t>
    </dgm:pt>
    <dgm:pt modelId="{11F1B1FB-D813-4DCD-84BD-BB64F11A78F1}" type="pres">
      <dgm:prSet presAssocID="{F4CF9E43-73D7-40EE-BBA7-CBCE7E6CB3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2EC507E-1F3A-48B8-AAA2-BFC6B636C103}" type="pres">
      <dgm:prSet presAssocID="{8CB65FAD-4DC5-4320-B7FA-638CA58F4E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0AC1D8-39D3-49B8-A829-D27435622522}" type="pres">
      <dgm:prSet presAssocID="{F2CC8D67-496B-458A-8199-6584815F67FF}" presName="spacer" presStyleCnt="0"/>
      <dgm:spPr/>
    </dgm:pt>
    <dgm:pt modelId="{9A97C20C-5145-4ED3-8140-13B8976A7F84}" type="pres">
      <dgm:prSet presAssocID="{6574A7D0-4F0F-4673-9E47-2AD3E9B703C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2AF5B2-FC1E-4F8A-89DE-13F1EA02425C}" type="pres">
      <dgm:prSet presAssocID="{FBE4C2C9-29AC-4829-AEE3-7C4EC309A9F4}" presName="spacer" presStyleCnt="0"/>
      <dgm:spPr/>
    </dgm:pt>
    <dgm:pt modelId="{CCD7CB61-CB6B-431E-8EE8-2F04D65B0C80}" type="pres">
      <dgm:prSet presAssocID="{8B3E43C2-AAE7-4C8C-B9FB-B4447192E49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BC26D50-E5A2-429B-BDDE-C0895883A522}" type="presOf" srcId="{F4CF9E43-73D7-40EE-BBA7-CBCE7E6CB35A}" destId="{11F1B1FB-D813-4DCD-84BD-BB64F11A78F1}" srcOrd="0" destOrd="0" presId="urn:microsoft.com/office/officeart/2005/8/layout/vList2"/>
    <dgm:cxn modelId="{0E79D132-5E7F-4ED3-A674-FD03E0F3C512}" srcId="{F4CF9E43-73D7-40EE-BBA7-CBCE7E6CB35A}" destId="{6574A7D0-4F0F-4673-9E47-2AD3E9B703CF}" srcOrd="1" destOrd="0" parTransId="{F5ADB613-EB78-4281-9560-2AF49B4C29F3}" sibTransId="{FBE4C2C9-29AC-4829-AEE3-7C4EC309A9F4}"/>
    <dgm:cxn modelId="{6F326F45-F112-4D91-9732-B0088198B4D5}" type="presOf" srcId="{8CB65FAD-4DC5-4320-B7FA-638CA58F4EC0}" destId="{12EC507E-1F3A-48B8-AAA2-BFC6B636C103}" srcOrd="0" destOrd="0" presId="urn:microsoft.com/office/officeart/2005/8/layout/vList2"/>
    <dgm:cxn modelId="{1C2A3AC7-E347-416E-AEF4-3C22DF6AE9D9}" srcId="{F4CF9E43-73D7-40EE-BBA7-CBCE7E6CB35A}" destId="{8CB65FAD-4DC5-4320-B7FA-638CA58F4EC0}" srcOrd="0" destOrd="0" parTransId="{871D0963-CFBD-4EF1-BB39-E7A13B5BED87}" sibTransId="{F2CC8D67-496B-458A-8199-6584815F67FF}"/>
    <dgm:cxn modelId="{AAEB599D-ADD7-47D0-B757-84FE1462357E}" srcId="{F4CF9E43-73D7-40EE-BBA7-CBCE7E6CB35A}" destId="{8B3E43C2-AAE7-4C8C-B9FB-B4447192E490}" srcOrd="2" destOrd="0" parTransId="{8D9B2CCD-E054-47AF-B00E-0FF34B941CFC}" sibTransId="{DD2D61FE-21B1-412B-8638-B4FFF1BB0C26}"/>
    <dgm:cxn modelId="{D52628FA-C442-4CE9-8932-2C863DE73E64}" type="presOf" srcId="{6574A7D0-4F0F-4673-9E47-2AD3E9B703CF}" destId="{9A97C20C-5145-4ED3-8140-13B8976A7F84}" srcOrd="0" destOrd="0" presId="urn:microsoft.com/office/officeart/2005/8/layout/vList2"/>
    <dgm:cxn modelId="{7D2CC19B-BF02-456E-80D7-98FC64C3DB65}" type="presOf" srcId="{8B3E43C2-AAE7-4C8C-B9FB-B4447192E490}" destId="{CCD7CB61-CB6B-431E-8EE8-2F04D65B0C80}" srcOrd="0" destOrd="0" presId="urn:microsoft.com/office/officeart/2005/8/layout/vList2"/>
    <dgm:cxn modelId="{BEEDB9FB-169C-483D-80BD-ABD4ABCE734C}" type="presParOf" srcId="{11F1B1FB-D813-4DCD-84BD-BB64F11A78F1}" destId="{12EC507E-1F3A-48B8-AAA2-BFC6B636C103}" srcOrd="0" destOrd="0" presId="urn:microsoft.com/office/officeart/2005/8/layout/vList2"/>
    <dgm:cxn modelId="{CE7EE022-3FE6-4DB6-A2D8-2BF0E3F5E35F}" type="presParOf" srcId="{11F1B1FB-D813-4DCD-84BD-BB64F11A78F1}" destId="{DC0AC1D8-39D3-49B8-A829-D27435622522}" srcOrd="1" destOrd="0" presId="urn:microsoft.com/office/officeart/2005/8/layout/vList2"/>
    <dgm:cxn modelId="{3163D0D9-0692-485A-8280-E3998C87005C}" type="presParOf" srcId="{11F1B1FB-D813-4DCD-84BD-BB64F11A78F1}" destId="{9A97C20C-5145-4ED3-8140-13B8976A7F84}" srcOrd="2" destOrd="0" presId="urn:microsoft.com/office/officeart/2005/8/layout/vList2"/>
    <dgm:cxn modelId="{DC16106F-BB63-4D39-8F5A-F8F5567E18A7}" type="presParOf" srcId="{11F1B1FB-D813-4DCD-84BD-BB64F11A78F1}" destId="{FF2AF5B2-FC1E-4F8A-89DE-13F1EA02425C}" srcOrd="3" destOrd="0" presId="urn:microsoft.com/office/officeart/2005/8/layout/vList2"/>
    <dgm:cxn modelId="{43C9463D-40AD-4D68-A32F-9BFDFCDB966C}" type="presParOf" srcId="{11F1B1FB-D813-4DCD-84BD-BB64F11A78F1}" destId="{CCD7CB61-CB6B-431E-8EE8-2F04D65B0C8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5024E3-D116-46FD-8DA4-D7BA0D6430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0D90F3BE-FBA4-41C4-BF02-23BA8A2E150E}">
      <dgm:prSet/>
      <dgm:spPr/>
      <dgm:t>
        <a:bodyPr/>
        <a:lstStyle/>
        <a:p>
          <a:pPr rtl="0"/>
          <a:r>
            <a:rPr lang="ru-RU" smtClean="0"/>
            <a:t>Обучение:</a:t>
          </a:r>
          <a:endParaRPr lang="ru-RU"/>
        </a:p>
      </dgm:t>
    </dgm:pt>
    <dgm:pt modelId="{18C11077-98BD-4C06-8216-288B60AB2FDF}" type="parTrans" cxnId="{FFC3E7BC-C9D3-4C71-AFAA-FBB01C1E01DE}">
      <dgm:prSet/>
      <dgm:spPr/>
      <dgm:t>
        <a:bodyPr/>
        <a:lstStyle/>
        <a:p>
          <a:endParaRPr lang="ru-RU"/>
        </a:p>
      </dgm:t>
    </dgm:pt>
    <dgm:pt modelId="{46270E4A-1C22-4C59-AECD-14351A9226E5}" type="sibTrans" cxnId="{FFC3E7BC-C9D3-4C71-AFAA-FBB01C1E01DE}">
      <dgm:prSet/>
      <dgm:spPr/>
      <dgm:t>
        <a:bodyPr/>
        <a:lstStyle/>
        <a:p>
          <a:endParaRPr lang="ru-RU"/>
        </a:p>
      </dgm:t>
    </dgm:pt>
    <dgm:pt modelId="{CE903813-231A-4D11-9E88-2874139EBD31}">
      <dgm:prSet/>
      <dgm:spPr/>
      <dgm:t>
        <a:bodyPr/>
        <a:lstStyle/>
        <a:p>
          <a:pPr rtl="0"/>
          <a:r>
            <a:rPr lang="ru-RU" smtClean="0"/>
            <a:t>Расширение модели данных</a:t>
          </a:r>
          <a:endParaRPr lang="ru-RU"/>
        </a:p>
      </dgm:t>
    </dgm:pt>
    <dgm:pt modelId="{87B30408-1A7A-4839-94F6-A0D2A7D0EB7D}" type="parTrans" cxnId="{E4AF0A06-A964-4F74-B128-4FF77D839F1D}">
      <dgm:prSet/>
      <dgm:spPr/>
      <dgm:t>
        <a:bodyPr/>
        <a:lstStyle/>
        <a:p>
          <a:endParaRPr lang="ru-RU"/>
        </a:p>
      </dgm:t>
    </dgm:pt>
    <dgm:pt modelId="{5110397B-D978-4306-8585-EE9FB1A4EF99}" type="sibTrans" cxnId="{E4AF0A06-A964-4F74-B128-4FF77D839F1D}">
      <dgm:prSet/>
      <dgm:spPr/>
      <dgm:t>
        <a:bodyPr/>
        <a:lstStyle/>
        <a:p>
          <a:endParaRPr lang="ru-RU"/>
        </a:p>
      </dgm:t>
    </dgm:pt>
    <dgm:pt modelId="{4DAAABDF-17BA-4BC0-825F-0D8F483ECA32}">
      <dgm:prSet/>
      <dgm:spPr/>
      <dgm:t>
        <a:bodyPr/>
        <a:lstStyle/>
        <a:p>
          <a:pPr rtl="0"/>
          <a:r>
            <a:rPr lang="ru-RU" smtClean="0"/>
            <a:t>Тренинг методами решения</a:t>
          </a:r>
          <a:endParaRPr lang="ru-RU"/>
        </a:p>
      </dgm:t>
    </dgm:pt>
    <dgm:pt modelId="{05C50481-0E01-4C77-ABC8-2C90D0B1220B}" type="parTrans" cxnId="{A97A6F1A-6766-4CD9-8728-C2325071C39F}">
      <dgm:prSet/>
      <dgm:spPr/>
      <dgm:t>
        <a:bodyPr/>
        <a:lstStyle/>
        <a:p>
          <a:endParaRPr lang="ru-RU"/>
        </a:p>
      </dgm:t>
    </dgm:pt>
    <dgm:pt modelId="{E913CA55-827D-406B-9B01-CAE1B5E41DCC}" type="sibTrans" cxnId="{A97A6F1A-6766-4CD9-8728-C2325071C39F}">
      <dgm:prSet/>
      <dgm:spPr/>
      <dgm:t>
        <a:bodyPr/>
        <a:lstStyle/>
        <a:p>
          <a:endParaRPr lang="ru-RU"/>
        </a:p>
      </dgm:t>
    </dgm:pt>
    <dgm:pt modelId="{96207D5C-4E09-4F9F-B8F9-75E545B4E247}">
      <dgm:prSet/>
      <dgm:spPr/>
      <dgm:t>
        <a:bodyPr/>
        <a:lstStyle/>
        <a:p>
          <a:pPr rtl="0"/>
          <a:r>
            <a:rPr lang="ru-RU" smtClean="0"/>
            <a:t>Структуры данных</a:t>
          </a:r>
          <a:endParaRPr lang="ru-RU"/>
        </a:p>
      </dgm:t>
    </dgm:pt>
    <dgm:pt modelId="{481FD50F-BB9A-4D2B-81D1-E7B2CA80FFBB}" type="parTrans" cxnId="{2CF44C95-C255-450A-8B96-7B684CEA1529}">
      <dgm:prSet/>
      <dgm:spPr/>
      <dgm:t>
        <a:bodyPr/>
        <a:lstStyle/>
        <a:p>
          <a:endParaRPr lang="ru-RU"/>
        </a:p>
      </dgm:t>
    </dgm:pt>
    <dgm:pt modelId="{FEF34A6B-6C54-4F2E-80F3-0304486A267C}" type="sibTrans" cxnId="{2CF44C95-C255-450A-8B96-7B684CEA1529}">
      <dgm:prSet/>
      <dgm:spPr/>
      <dgm:t>
        <a:bodyPr/>
        <a:lstStyle/>
        <a:p>
          <a:endParaRPr lang="ru-RU"/>
        </a:p>
      </dgm:t>
    </dgm:pt>
    <dgm:pt modelId="{A52EB430-6E7C-4439-ACDA-047B07020AEC}">
      <dgm:prSet/>
      <dgm:spPr/>
      <dgm:t>
        <a:bodyPr/>
        <a:lstStyle/>
        <a:p>
          <a:pPr rtl="0"/>
          <a:r>
            <a:rPr lang="ru-RU" smtClean="0"/>
            <a:t>Обработка запроса</a:t>
          </a:r>
          <a:endParaRPr lang="ru-RU"/>
        </a:p>
      </dgm:t>
    </dgm:pt>
    <dgm:pt modelId="{BFB43C5D-4372-41DD-AD34-E552CC8CD06B}" type="parTrans" cxnId="{46574754-538F-4A9D-B7DB-06443B108799}">
      <dgm:prSet/>
      <dgm:spPr/>
      <dgm:t>
        <a:bodyPr/>
        <a:lstStyle/>
        <a:p>
          <a:endParaRPr lang="ru-RU"/>
        </a:p>
      </dgm:t>
    </dgm:pt>
    <dgm:pt modelId="{B33C1D76-9EC5-477C-9F26-CBE42782870F}" type="sibTrans" cxnId="{46574754-538F-4A9D-B7DB-06443B108799}">
      <dgm:prSet/>
      <dgm:spPr/>
      <dgm:t>
        <a:bodyPr/>
        <a:lstStyle/>
        <a:p>
          <a:endParaRPr lang="ru-RU"/>
        </a:p>
      </dgm:t>
    </dgm:pt>
    <dgm:pt modelId="{33BF8016-470A-40BC-BB99-7757786AD18B}" type="pres">
      <dgm:prSet presAssocID="{655024E3-D116-46FD-8DA4-D7BA0D6430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9134733-DFFA-40D4-B293-05F95B1FE78B}" type="pres">
      <dgm:prSet presAssocID="{0D90F3BE-FBA4-41C4-BF02-23BA8A2E150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7CC648-327C-404F-9427-A0DD3334A27C}" type="pres">
      <dgm:prSet presAssocID="{0D90F3BE-FBA4-41C4-BF02-23BA8A2E150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4E2A8B-A1DB-4C9B-BCA4-E46E771B45F6}" type="pres">
      <dgm:prSet presAssocID="{96207D5C-4E09-4F9F-B8F9-75E545B4E24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A5AE1E-5116-4A39-9187-C2AD7B1A0756}" type="pres">
      <dgm:prSet presAssocID="{FEF34A6B-6C54-4F2E-80F3-0304486A267C}" presName="spacer" presStyleCnt="0"/>
      <dgm:spPr/>
    </dgm:pt>
    <dgm:pt modelId="{8E5BE6D3-7226-49E5-B16D-EA871F4D0CF8}" type="pres">
      <dgm:prSet presAssocID="{A52EB430-6E7C-4439-ACDA-047B07020AE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8C18452-8CB1-4BAF-8739-0A0284ECD667}" type="presOf" srcId="{A52EB430-6E7C-4439-ACDA-047B07020AEC}" destId="{8E5BE6D3-7226-49E5-B16D-EA871F4D0CF8}" srcOrd="0" destOrd="0" presId="urn:microsoft.com/office/officeart/2005/8/layout/vList2"/>
    <dgm:cxn modelId="{220BB737-C469-4C4D-9799-D79FCC138F1D}" type="presOf" srcId="{CE903813-231A-4D11-9E88-2874139EBD31}" destId="{DE7CC648-327C-404F-9427-A0DD3334A27C}" srcOrd="0" destOrd="0" presId="urn:microsoft.com/office/officeart/2005/8/layout/vList2"/>
    <dgm:cxn modelId="{D5094A63-B8E4-4AD9-BEA1-F0BC59B9269E}" type="presOf" srcId="{4DAAABDF-17BA-4BC0-825F-0D8F483ECA32}" destId="{DE7CC648-327C-404F-9427-A0DD3334A27C}" srcOrd="0" destOrd="1" presId="urn:microsoft.com/office/officeart/2005/8/layout/vList2"/>
    <dgm:cxn modelId="{A97A6F1A-6766-4CD9-8728-C2325071C39F}" srcId="{0D90F3BE-FBA4-41C4-BF02-23BA8A2E150E}" destId="{4DAAABDF-17BA-4BC0-825F-0D8F483ECA32}" srcOrd="1" destOrd="0" parTransId="{05C50481-0E01-4C77-ABC8-2C90D0B1220B}" sibTransId="{E913CA55-827D-406B-9B01-CAE1B5E41DCC}"/>
    <dgm:cxn modelId="{12B02B52-48B5-49E9-844C-3D3148C6EF5A}" type="presOf" srcId="{655024E3-D116-46FD-8DA4-D7BA0D6430AF}" destId="{33BF8016-470A-40BC-BB99-7757786AD18B}" srcOrd="0" destOrd="0" presId="urn:microsoft.com/office/officeart/2005/8/layout/vList2"/>
    <dgm:cxn modelId="{E4AF0A06-A964-4F74-B128-4FF77D839F1D}" srcId="{0D90F3BE-FBA4-41C4-BF02-23BA8A2E150E}" destId="{CE903813-231A-4D11-9E88-2874139EBD31}" srcOrd="0" destOrd="0" parTransId="{87B30408-1A7A-4839-94F6-A0D2A7D0EB7D}" sibTransId="{5110397B-D978-4306-8585-EE9FB1A4EF99}"/>
    <dgm:cxn modelId="{2981ED90-0E74-4658-B047-D15C51421D51}" type="presOf" srcId="{96207D5C-4E09-4F9F-B8F9-75E545B4E247}" destId="{AB4E2A8B-A1DB-4C9B-BCA4-E46E771B45F6}" srcOrd="0" destOrd="0" presId="urn:microsoft.com/office/officeart/2005/8/layout/vList2"/>
    <dgm:cxn modelId="{FFC3E7BC-C9D3-4C71-AFAA-FBB01C1E01DE}" srcId="{655024E3-D116-46FD-8DA4-D7BA0D6430AF}" destId="{0D90F3BE-FBA4-41C4-BF02-23BA8A2E150E}" srcOrd="0" destOrd="0" parTransId="{18C11077-98BD-4C06-8216-288B60AB2FDF}" sibTransId="{46270E4A-1C22-4C59-AECD-14351A9226E5}"/>
    <dgm:cxn modelId="{2CF44C95-C255-450A-8B96-7B684CEA1529}" srcId="{655024E3-D116-46FD-8DA4-D7BA0D6430AF}" destId="{96207D5C-4E09-4F9F-B8F9-75E545B4E247}" srcOrd="1" destOrd="0" parTransId="{481FD50F-BB9A-4D2B-81D1-E7B2CA80FFBB}" sibTransId="{FEF34A6B-6C54-4F2E-80F3-0304486A267C}"/>
    <dgm:cxn modelId="{51AA97BC-57A8-4BB7-8D39-E4CDA0A492DB}" type="presOf" srcId="{0D90F3BE-FBA4-41C4-BF02-23BA8A2E150E}" destId="{B9134733-DFFA-40D4-B293-05F95B1FE78B}" srcOrd="0" destOrd="0" presId="urn:microsoft.com/office/officeart/2005/8/layout/vList2"/>
    <dgm:cxn modelId="{46574754-538F-4A9D-B7DB-06443B108799}" srcId="{655024E3-D116-46FD-8DA4-D7BA0D6430AF}" destId="{A52EB430-6E7C-4439-ACDA-047B07020AEC}" srcOrd="2" destOrd="0" parTransId="{BFB43C5D-4372-41DD-AD34-E552CC8CD06B}" sibTransId="{B33C1D76-9EC5-477C-9F26-CBE42782870F}"/>
    <dgm:cxn modelId="{E1818C2D-33C8-4AB5-B98A-687B1CC816D5}" type="presParOf" srcId="{33BF8016-470A-40BC-BB99-7757786AD18B}" destId="{B9134733-DFFA-40D4-B293-05F95B1FE78B}" srcOrd="0" destOrd="0" presId="urn:microsoft.com/office/officeart/2005/8/layout/vList2"/>
    <dgm:cxn modelId="{52000363-A631-40CF-BC62-648D650049CE}" type="presParOf" srcId="{33BF8016-470A-40BC-BB99-7757786AD18B}" destId="{DE7CC648-327C-404F-9427-A0DD3334A27C}" srcOrd="1" destOrd="0" presId="urn:microsoft.com/office/officeart/2005/8/layout/vList2"/>
    <dgm:cxn modelId="{FDADB613-1175-4E11-8A56-7B3E622E67C1}" type="presParOf" srcId="{33BF8016-470A-40BC-BB99-7757786AD18B}" destId="{AB4E2A8B-A1DB-4C9B-BCA4-E46E771B45F6}" srcOrd="2" destOrd="0" presId="urn:microsoft.com/office/officeart/2005/8/layout/vList2"/>
    <dgm:cxn modelId="{7D9E9C9C-DAC5-43DD-A4B0-AB0E5D4E8FA3}" type="presParOf" srcId="{33BF8016-470A-40BC-BB99-7757786AD18B}" destId="{BAA5AE1E-5116-4A39-9187-C2AD7B1A0756}" srcOrd="3" destOrd="0" presId="urn:microsoft.com/office/officeart/2005/8/layout/vList2"/>
    <dgm:cxn modelId="{8868066C-2483-4B3E-9D91-45EAEB2A694B}" type="presParOf" srcId="{33BF8016-470A-40BC-BB99-7757786AD18B}" destId="{8E5BE6D3-7226-49E5-B16D-EA871F4D0C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5B4DD1-969A-490E-945D-4C7E41E3E9E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1D833CB-295F-4B7F-A96E-6C562631C332}">
      <dgm:prSet phldrT="[Текст]"/>
      <dgm:spPr/>
      <dgm:t>
        <a:bodyPr/>
        <a:lstStyle/>
        <a:p>
          <a:r>
            <a:rPr lang="en-US" dirty="0" smtClean="0"/>
            <a:t>Narrative Stories</a:t>
          </a:r>
          <a:endParaRPr lang="ru-RU" dirty="0"/>
        </a:p>
      </dgm:t>
    </dgm:pt>
    <dgm:pt modelId="{5B9ACAD6-A38E-4FCB-9304-8DC6B2A0A82F}" type="parTrans" cxnId="{414B5752-C442-41A9-B99B-A2E37FA8385B}">
      <dgm:prSet/>
      <dgm:spPr/>
      <dgm:t>
        <a:bodyPr/>
        <a:lstStyle/>
        <a:p>
          <a:endParaRPr lang="ru-RU"/>
        </a:p>
      </dgm:t>
    </dgm:pt>
    <dgm:pt modelId="{4CD12CFD-ABB6-4EE4-A72C-8F1810E43573}" type="sibTrans" cxnId="{414B5752-C442-41A9-B99B-A2E37FA8385B}">
      <dgm:prSet/>
      <dgm:spPr/>
      <dgm:t>
        <a:bodyPr/>
        <a:lstStyle/>
        <a:p>
          <a:endParaRPr lang="ru-RU"/>
        </a:p>
      </dgm:t>
    </dgm:pt>
    <dgm:pt modelId="{CCAB5CE1-0601-4A7F-92F9-8AE295327274}">
      <dgm:prSet phldrT="[Текст]"/>
      <dgm:spPr/>
      <dgm:t>
        <a:bodyPr/>
        <a:lstStyle/>
        <a:p>
          <a:r>
            <a:rPr lang="en-US" dirty="0" smtClean="0"/>
            <a:t>Frames</a:t>
          </a:r>
          <a:endParaRPr lang="ru-RU" dirty="0"/>
        </a:p>
      </dgm:t>
    </dgm:pt>
    <dgm:pt modelId="{A9851DE2-AA14-4A4A-A149-6A685B521DF3}" type="parTrans" cxnId="{5B8705D2-8F84-4B6D-9FB9-67D94250796B}">
      <dgm:prSet/>
      <dgm:spPr/>
      <dgm:t>
        <a:bodyPr/>
        <a:lstStyle/>
        <a:p>
          <a:endParaRPr lang="ru-RU"/>
        </a:p>
      </dgm:t>
    </dgm:pt>
    <dgm:pt modelId="{7F759495-7DE2-4926-B3C8-2071C3C7A035}" type="sibTrans" cxnId="{5B8705D2-8F84-4B6D-9FB9-67D94250796B}">
      <dgm:prSet/>
      <dgm:spPr/>
      <dgm:t>
        <a:bodyPr/>
        <a:lstStyle/>
        <a:p>
          <a:endParaRPr lang="ru-RU"/>
        </a:p>
      </dgm:t>
    </dgm:pt>
    <dgm:pt modelId="{6788558F-BC28-49B4-85AD-3750527F43F2}">
      <dgm:prSet phldrT="[Текст]"/>
      <dgm:spPr/>
      <dgm:t>
        <a:bodyPr/>
        <a:lstStyle/>
        <a:p>
          <a:r>
            <a:rPr lang="en-US" dirty="0" smtClean="0"/>
            <a:t>Semantic Networks</a:t>
          </a:r>
          <a:endParaRPr lang="ru-RU" dirty="0"/>
        </a:p>
      </dgm:t>
    </dgm:pt>
    <dgm:pt modelId="{13CBF079-C2D8-494F-A9B0-D21948133EBE}" type="parTrans" cxnId="{ED2ADB27-38B0-4337-89CD-EEBD889AB796}">
      <dgm:prSet/>
      <dgm:spPr/>
      <dgm:t>
        <a:bodyPr/>
        <a:lstStyle/>
        <a:p>
          <a:endParaRPr lang="ru-RU"/>
        </a:p>
      </dgm:t>
    </dgm:pt>
    <dgm:pt modelId="{4A98CE65-3B63-4397-88DB-315A0BB732D8}" type="sibTrans" cxnId="{ED2ADB27-38B0-4337-89CD-EEBD889AB796}">
      <dgm:prSet/>
      <dgm:spPr/>
      <dgm:t>
        <a:bodyPr/>
        <a:lstStyle/>
        <a:p>
          <a:endParaRPr lang="ru-RU"/>
        </a:p>
      </dgm:t>
    </dgm:pt>
    <dgm:pt modelId="{F30A3725-CAFF-48C6-BFB4-045DC77F160D}">
      <dgm:prSet phldrT="[Текст]"/>
      <dgm:spPr/>
      <dgm:t>
        <a:bodyPr/>
        <a:lstStyle/>
        <a:p>
          <a:r>
            <a:rPr lang="en-US" dirty="0" smtClean="0"/>
            <a:t>K-Lines</a:t>
          </a:r>
          <a:endParaRPr lang="ru-RU" dirty="0"/>
        </a:p>
      </dgm:t>
    </dgm:pt>
    <dgm:pt modelId="{13C4BE99-5CFD-4EAE-9D35-832F0E2EB1DC}" type="parTrans" cxnId="{E8D4BC6E-1DAC-48B4-A04D-397AD256ED49}">
      <dgm:prSet/>
      <dgm:spPr/>
      <dgm:t>
        <a:bodyPr/>
        <a:lstStyle/>
        <a:p>
          <a:endParaRPr lang="ru-RU"/>
        </a:p>
      </dgm:t>
    </dgm:pt>
    <dgm:pt modelId="{A9BC22E4-0929-4CDA-B0ED-D337FCC4FBA6}" type="sibTrans" cxnId="{E8D4BC6E-1DAC-48B4-A04D-397AD256ED49}">
      <dgm:prSet/>
      <dgm:spPr/>
      <dgm:t>
        <a:bodyPr/>
        <a:lstStyle/>
        <a:p>
          <a:endParaRPr lang="ru-RU"/>
        </a:p>
      </dgm:t>
    </dgm:pt>
    <dgm:pt modelId="{60168F0C-B006-4FFA-AB79-852FD4D7DCD9}">
      <dgm:prSet phldrT="[Текст]"/>
      <dgm:spPr/>
      <dgm:t>
        <a:bodyPr/>
        <a:lstStyle/>
        <a:p>
          <a:r>
            <a:rPr lang="en-US" dirty="0" smtClean="0"/>
            <a:t>Knowledge</a:t>
          </a:r>
          <a:endParaRPr lang="ru-RU" dirty="0"/>
        </a:p>
      </dgm:t>
    </dgm:pt>
    <dgm:pt modelId="{04EAFA91-B739-428F-B49C-F2176A202552}" type="parTrans" cxnId="{87293383-446F-4AD0-BCBB-EAC1754AC44B}">
      <dgm:prSet/>
      <dgm:spPr/>
      <dgm:t>
        <a:bodyPr/>
        <a:lstStyle/>
        <a:p>
          <a:endParaRPr lang="ru-RU"/>
        </a:p>
      </dgm:t>
    </dgm:pt>
    <dgm:pt modelId="{2E5640F7-2F20-4F81-B749-369EB2B07459}" type="sibTrans" cxnId="{87293383-446F-4AD0-BCBB-EAC1754AC44B}">
      <dgm:prSet/>
      <dgm:spPr/>
      <dgm:t>
        <a:bodyPr/>
        <a:lstStyle/>
        <a:p>
          <a:endParaRPr lang="ru-RU"/>
        </a:p>
      </dgm:t>
    </dgm:pt>
    <dgm:pt modelId="{78CB18A5-8086-4137-A8D3-EA3250F2D268}" type="pres">
      <dgm:prSet presAssocID="{3F5B4DD1-969A-490E-945D-4C7E41E3E9E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7FFA5AEE-E614-401E-8E13-B56F47067B33}" type="pres">
      <dgm:prSet presAssocID="{3F5B4DD1-969A-490E-945D-4C7E41E3E9EA}" presName="Name1" presStyleCnt="0"/>
      <dgm:spPr/>
    </dgm:pt>
    <dgm:pt modelId="{3FE07894-3FE9-4AB2-9B60-55FFC18D3A1C}" type="pres">
      <dgm:prSet presAssocID="{3F5B4DD1-969A-490E-945D-4C7E41E3E9EA}" presName="cycle" presStyleCnt="0"/>
      <dgm:spPr/>
    </dgm:pt>
    <dgm:pt modelId="{75DD2ADA-77FE-47BF-AA1F-1940702440BC}" type="pres">
      <dgm:prSet presAssocID="{3F5B4DD1-969A-490E-945D-4C7E41E3E9EA}" presName="srcNode" presStyleLbl="node1" presStyleIdx="0" presStyleCnt="5"/>
      <dgm:spPr/>
    </dgm:pt>
    <dgm:pt modelId="{B537CB15-8057-4C41-B179-B0AE26E7815A}" type="pres">
      <dgm:prSet presAssocID="{3F5B4DD1-969A-490E-945D-4C7E41E3E9EA}" presName="conn" presStyleLbl="parChTrans1D2" presStyleIdx="0" presStyleCnt="1"/>
      <dgm:spPr/>
      <dgm:t>
        <a:bodyPr/>
        <a:lstStyle/>
        <a:p>
          <a:endParaRPr lang="ru-RU"/>
        </a:p>
      </dgm:t>
    </dgm:pt>
    <dgm:pt modelId="{C87E812D-1CA1-40A5-836F-FB576164E3E7}" type="pres">
      <dgm:prSet presAssocID="{3F5B4DD1-969A-490E-945D-4C7E41E3E9EA}" presName="extraNode" presStyleLbl="node1" presStyleIdx="0" presStyleCnt="5"/>
      <dgm:spPr/>
    </dgm:pt>
    <dgm:pt modelId="{433963EF-61D3-493B-84AE-4D7313CEF5AF}" type="pres">
      <dgm:prSet presAssocID="{3F5B4DD1-969A-490E-945D-4C7E41E3E9EA}" presName="dstNode" presStyleLbl="node1" presStyleIdx="0" presStyleCnt="5"/>
      <dgm:spPr/>
    </dgm:pt>
    <dgm:pt modelId="{7341D8C8-1C64-4A8A-A08D-750336926519}" type="pres">
      <dgm:prSet presAssocID="{A1D833CB-295F-4B7F-A96E-6C562631C33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0BB336-CA18-41B8-A3E1-75836422FCBA}" type="pres">
      <dgm:prSet presAssocID="{A1D833CB-295F-4B7F-A96E-6C562631C332}" presName="accent_1" presStyleCnt="0"/>
      <dgm:spPr/>
    </dgm:pt>
    <dgm:pt modelId="{36C619F1-CE18-487F-BE24-8D48ED8EB62E}" type="pres">
      <dgm:prSet presAssocID="{A1D833CB-295F-4B7F-A96E-6C562631C332}" presName="accentRepeatNode" presStyleLbl="solidFgAcc1" presStyleIdx="0" presStyleCnt="5"/>
      <dgm:spPr/>
    </dgm:pt>
    <dgm:pt modelId="{03153FE9-191E-4888-99EB-18EDC1A164D7}" type="pres">
      <dgm:prSet presAssocID="{CCAB5CE1-0601-4A7F-92F9-8AE29532727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1F93EB-D7E2-4147-BD6F-E8A0BA21365F}" type="pres">
      <dgm:prSet presAssocID="{CCAB5CE1-0601-4A7F-92F9-8AE295327274}" presName="accent_2" presStyleCnt="0"/>
      <dgm:spPr/>
    </dgm:pt>
    <dgm:pt modelId="{4819E1A4-AB2E-4460-8349-8DEB1E2879ED}" type="pres">
      <dgm:prSet presAssocID="{CCAB5CE1-0601-4A7F-92F9-8AE295327274}" presName="accentRepeatNode" presStyleLbl="solidFgAcc1" presStyleIdx="1" presStyleCnt="5"/>
      <dgm:spPr/>
    </dgm:pt>
    <dgm:pt modelId="{C9ADE17C-8FF1-401F-90A4-17E39DA6F41E}" type="pres">
      <dgm:prSet presAssocID="{6788558F-BC28-49B4-85AD-3750527F43F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098960-DF0C-4058-988D-3DE5BF238797}" type="pres">
      <dgm:prSet presAssocID="{6788558F-BC28-49B4-85AD-3750527F43F2}" presName="accent_3" presStyleCnt="0"/>
      <dgm:spPr/>
    </dgm:pt>
    <dgm:pt modelId="{1CDC4313-DFF6-4E02-B638-B8E43D26A7DE}" type="pres">
      <dgm:prSet presAssocID="{6788558F-BC28-49B4-85AD-3750527F43F2}" presName="accentRepeatNode" presStyleLbl="solidFgAcc1" presStyleIdx="2" presStyleCnt="5"/>
      <dgm:spPr/>
    </dgm:pt>
    <dgm:pt modelId="{683E39E0-3AD0-4345-A0DF-224CEF90CCA3}" type="pres">
      <dgm:prSet presAssocID="{F30A3725-CAFF-48C6-BFB4-045DC77F160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2540F2F-A8A6-4C5D-8162-62534D150252}" type="pres">
      <dgm:prSet presAssocID="{F30A3725-CAFF-48C6-BFB4-045DC77F160D}" presName="accent_4" presStyleCnt="0"/>
      <dgm:spPr/>
    </dgm:pt>
    <dgm:pt modelId="{D75412CB-C16A-4535-A246-DD40CC6335EA}" type="pres">
      <dgm:prSet presAssocID="{F30A3725-CAFF-48C6-BFB4-045DC77F160D}" presName="accentRepeatNode" presStyleLbl="solidFgAcc1" presStyleIdx="3" presStyleCnt="5"/>
      <dgm:spPr/>
    </dgm:pt>
    <dgm:pt modelId="{15198B78-AFC0-4E6C-B70A-78FA873953E3}" type="pres">
      <dgm:prSet presAssocID="{60168F0C-B006-4FFA-AB79-852FD4D7DCD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ADEB5A-B39C-4415-8820-83B82B2266F8}" type="pres">
      <dgm:prSet presAssocID="{60168F0C-B006-4FFA-AB79-852FD4D7DCD9}" presName="accent_5" presStyleCnt="0"/>
      <dgm:spPr/>
    </dgm:pt>
    <dgm:pt modelId="{2CB511D6-5EA9-492B-ADDC-01A12FAA699C}" type="pres">
      <dgm:prSet presAssocID="{60168F0C-B006-4FFA-AB79-852FD4D7DCD9}" presName="accentRepeatNode" presStyleLbl="solidFgAcc1" presStyleIdx="4" presStyleCnt="5"/>
      <dgm:spPr/>
    </dgm:pt>
  </dgm:ptLst>
  <dgm:cxnLst>
    <dgm:cxn modelId="{52D7403D-36DD-4BB8-81D1-5F6720DC3ACD}" type="presOf" srcId="{6788558F-BC28-49B4-85AD-3750527F43F2}" destId="{C9ADE17C-8FF1-401F-90A4-17E39DA6F41E}" srcOrd="0" destOrd="0" presId="urn:microsoft.com/office/officeart/2008/layout/VerticalCurvedList"/>
    <dgm:cxn modelId="{5B8705D2-8F84-4B6D-9FB9-67D94250796B}" srcId="{3F5B4DD1-969A-490E-945D-4C7E41E3E9EA}" destId="{CCAB5CE1-0601-4A7F-92F9-8AE295327274}" srcOrd="1" destOrd="0" parTransId="{A9851DE2-AA14-4A4A-A149-6A685B521DF3}" sibTransId="{7F759495-7DE2-4926-B3C8-2071C3C7A035}"/>
    <dgm:cxn modelId="{6A82A7F6-909B-4602-87CC-15DBF7234537}" type="presOf" srcId="{3F5B4DD1-969A-490E-945D-4C7E41E3E9EA}" destId="{78CB18A5-8086-4137-A8D3-EA3250F2D268}" srcOrd="0" destOrd="0" presId="urn:microsoft.com/office/officeart/2008/layout/VerticalCurvedList"/>
    <dgm:cxn modelId="{E8D4BC6E-1DAC-48B4-A04D-397AD256ED49}" srcId="{3F5B4DD1-969A-490E-945D-4C7E41E3E9EA}" destId="{F30A3725-CAFF-48C6-BFB4-045DC77F160D}" srcOrd="3" destOrd="0" parTransId="{13C4BE99-5CFD-4EAE-9D35-832F0E2EB1DC}" sibTransId="{A9BC22E4-0929-4CDA-B0ED-D337FCC4FBA6}"/>
    <dgm:cxn modelId="{87293383-446F-4AD0-BCBB-EAC1754AC44B}" srcId="{3F5B4DD1-969A-490E-945D-4C7E41E3E9EA}" destId="{60168F0C-B006-4FFA-AB79-852FD4D7DCD9}" srcOrd="4" destOrd="0" parTransId="{04EAFA91-B739-428F-B49C-F2176A202552}" sibTransId="{2E5640F7-2F20-4F81-B749-369EB2B07459}"/>
    <dgm:cxn modelId="{ED2ADB27-38B0-4337-89CD-EEBD889AB796}" srcId="{3F5B4DD1-969A-490E-945D-4C7E41E3E9EA}" destId="{6788558F-BC28-49B4-85AD-3750527F43F2}" srcOrd="2" destOrd="0" parTransId="{13CBF079-C2D8-494F-A9B0-D21948133EBE}" sibTransId="{4A98CE65-3B63-4397-88DB-315A0BB732D8}"/>
    <dgm:cxn modelId="{D8F2B31F-F9C4-495F-8DDD-97F89D9E0D97}" type="presOf" srcId="{60168F0C-B006-4FFA-AB79-852FD4D7DCD9}" destId="{15198B78-AFC0-4E6C-B70A-78FA873953E3}" srcOrd="0" destOrd="0" presId="urn:microsoft.com/office/officeart/2008/layout/VerticalCurvedList"/>
    <dgm:cxn modelId="{414B5752-C442-41A9-B99B-A2E37FA8385B}" srcId="{3F5B4DD1-969A-490E-945D-4C7E41E3E9EA}" destId="{A1D833CB-295F-4B7F-A96E-6C562631C332}" srcOrd="0" destOrd="0" parTransId="{5B9ACAD6-A38E-4FCB-9304-8DC6B2A0A82F}" sibTransId="{4CD12CFD-ABB6-4EE4-A72C-8F1810E43573}"/>
    <dgm:cxn modelId="{B80B651E-E547-429B-A853-232546D2C6DD}" type="presOf" srcId="{A1D833CB-295F-4B7F-A96E-6C562631C332}" destId="{7341D8C8-1C64-4A8A-A08D-750336926519}" srcOrd="0" destOrd="0" presId="urn:microsoft.com/office/officeart/2008/layout/VerticalCurvedList"/>
    <dgm:cxn modelId="{6405674C-30BB-4AD6-9EBE-3F0E6B0969D5}" type="presOf" srcId="{4CD12CFD-ABB6-4EE4-A72C-8F1810E43573}" destId="{B537CB15-8057-4C41-B179-B0AE26E7815A}" srcOrd="0" destOrd="0" presId="urn:microsoft.com/office/officeart/2008/layout/VerticalCurvedList"/>
    <dgm:cxn modelId="{45A51713-BC3A-4A36-A0F0-46C859A93B23}" type="presOf" srcId="{CCAB5CE1-0601-4A7F-92F9-8AE295327274}" destId="{03153FE9-191E-4888-99EB-18EDC1A164D7}" srcOrd="0" destOrd="0" presId="urn:microsoft.com/office/officeart/2008/layout/VerticalCurvedList"/>
    <dgm:cxn modelId="{DAFC231C-00D5-45CF-BE58-3912D5E6EAA0}" type="presOf" srcId="{F30A3725-CAFF-48C6-BFB4-045DC77F160D}" destId="{683E39E0-3AD0-4345-A0DF-224CEF90CCA3}" srcOrd="0" destOrd="0" presId="urn:microsoft.com/office/officeart/2008/layout/VerticalCurvedList"/>
    <dgm:cxn modelId="{3B2850A0-FEFD-497C-A7C9-0B14797B71EA}" type="presParOf" srcId="{78CB18A5-8086-4137-A8D3-EA3250F2D268}" destId="{7FFA5AEE-E614-401E-8E13-B56F47067B33}" srcOrd="0" destOrd="0" presId="urn:microsoft.com/office/officeart/2008/layout/VerticalCurvedList"/>
    <dgm:cxn modelId="{5C62109E-464A-4070-B2F1-93FDF4750069}" type="presParOf" srcId="{7FFA5AEE-E614-401E-8E13-B56F47067B33}" destId="{3FE07894-3FE9-4AB2-9B60-55FFC18D3A1C}" srcOrd="0" destOrd="0" presId="urn:microsoft.com/office/officeart/2008/layout/VerticalCurvedList"/>
    <dgm:cxn modelId="{2F3CF63E-3C2E-4A03-9B7A-A997AAD784C5}" type="presParOf" srcId="{3FE07894-3FE9-4AB2-9B60-55FFC18D3A1C}" destId="{75DD2ADA-77FE-47BF-AA1F-1940702440BC}" srcOrd="0" destOrd="0" presId="urn:microsoft.com/office/officeart/2008/layout/VerticalCurvedList"/>
    <dgm:cxn modelId="{8A243C42-45F6-4E45-B4A3-57B4963279D1}" type="presParOf" srcId="{3FE07894-3FE9-4AB2-9B60-55FFC18D3A1C}" destId="{B537CB15-8057-4C41-B179-B0AE26E7815A}" srcOrd="1" destOrd="0" presId="urn:microsoft.com/office/officeart/2008/layout/VerticalCurvedList"/>
    <dgm:cxn modelId="{EDA404C6-E434-444B-A070-484BD4A56375}" type="presParOf" srcId="{3FE07894-3FE9-4AB2-9B60-55FFC18D3A1C}" destId="{C87E812D-1CA1-40A5-836F-FB576164E3E7}" srcOrd="2" destOrd="0" presId="urn:microsoft.com/office/officeart/2008/layout/VerticalCurvedList"/>
    <dgm:cxn modelId="{D9F43B25-E3B2-4081-9231-3764FC33E524}" type="presParOf" srcId="{3FE07894-3FE9-4AB2-9B60-55FFC18D3A1C}" destId="{433963EF-61D3-493B-84AE-4D7313CEF5AF}" srcOrd="3" destOrd="0" presId="urn:microsoft.com/office/officeart/2008/layout/VerticalCurvedList"/>
    <dgm:cxn modelId="{5AD08425-2E34-4FA7-9167-20F6FE6D2C55}" type="presParOf" srcId="{7FFA5AEE-E614-401E-8E13-B56F47067B33}" destId="{7341D8C8-1C64-4A8A-A08D-750336926519}" srcOrd="1" destOrd="0" presId="urn:microsoft.com/office/officeart/2008/layout/VerticalCurvedList"/>
    <dgm:cxn modelId="{876CAAC0-9C76-49B0-B139-646726BC28DC}" type="presParOf" srcId="{7FFA5AEE-E614-401E-8E13-B56F47067B33}" destId="{7E0BB336-CA18-41B8-A3E1-75836422FCBA}" srcOrd="2" destOrd="0" presId="urn:microsoft.com/office/officeart/2008/layout/VerticalCurvedList"/>
    <dgm:cxn modelId="{937040F8-E488-4480-BE52-54753BA5170E}" type="presParOf" srcId="{7E0BB336-CA18-41B8-A3E1-75836422FCBA}" destId="{36C619F1-CE18-487F-BE24-8D48ED8EB62E}" srcOrd="0" destOrd="0" presId="urn:microsoft.com/office/officeart/2008/layout/VerticalCurvedList"/>
    <dgm:cxn modelId="{FA418116-E678-4095-A4C2-03630C43E36F}" type="presParOf" srcId="{7FFA5AEE-E614-401E-8E13-B56F47067B33}" destId="{03153FE9-191E-4888-99EB-18EDC1A164D7}" srcOrd="3" destOrd="0" presId="urn:microsoft.com/office/officeart/2008/layout/VerticalCurvedList"/>
    <dgm:cxn modelId="{37A2B7AD-01EA-4551-9C97-E9D6A29E77F1}" type="presParOf" srcId="{7FFA5AEE-E614-401E-8E13-B56F47067B33}" destId="{6A1F93EB-D7E2-4147-BD6F-E8A0BA21365F}" srcOrd="4" destOrd="0" presId="urn:microsoft.com/office/officeart/2008/layout/VerticalCurvedList"/>
    <dgm:cxn modelId="{ECADE07F-BA3B-4290-820E-FC78881E51F7}" type="presParOf" srcId="{6A1F93EB-D7E2-4147-BD6F-E8A0BA21365F}" destId="{4819E1A4-AB2E-4460-8349-8DEB1E2879ED}" srcOrd="0" destOrd="0" presId="urn:microsoft.com/office/officeart/2008/layout/VerticalCurvedList"/>
    <dgm:cxn modelId="{2DDCC46B-A59C-416E-A210-E8350FBB780C}" type="presParOf" srcId="{7FFA5AEE-E614-401E-8E13-B56F47067B33}" destId="{C9ADE17C-8FF1-401F-90A4-17E39DA6F41E}" srcOrd="5" destOrd="0" presId="urn:microsoft.com/office/officeart/2008/layout/VerticalCurvedList"/>
    <dgm:cxn modelId="{CFFAEE99-64D7-45DB-9518-43033EBEA2C5}" type="presParOf" srcId="{7FFA5AEE-E614-401E-8E13-B56F47067B33}" destId="{D1098960-DF0C-4058-988D-3DE5BF238797}" srcOrd="6" destOrd="0" presId="urn:microsoft.com/office/officeart/2008/layout/VerticalCurvedList"/>
    <dgm:cxn modelId="{85AC0E09-0F1A-475F-AF91-E6E9CE5077DD}" type="presParOf" srcId="{D1098960-DF0C-4058-988D-3DE5BF238797}" destId="{1CDC4313-DFF6-4E02-B638-B8E43D26A7DE}" srcOrd="0" destOrd="0" presId="urn:microsoft.com/office/officeart/2008/layout/VerticalCurvedList"/>
    <dgm:cxn modelId="{55C8848B-CD2E-4E3E-B7D8-9CF3C8EE9550}" type="presParOf" srcId="{7FFA5AEE-E614-401E-8E13-B56F47067B33}" destId="{683E39E0-3AD0-4345-A0DF-224CEF90CCA3}" srcOrd="7" destOrd="0" presId="urn:microsoft.com/office/officeart/2008/layout/VerticalCurvedList"/>
    <dgm:cxn modelId="{68D70428-9E64-43DF-9EFA-A975A6F5A723}" type="presParOf" srcId="{7FFA5AEE-E614-401E-8E13-B56F47067B33}" destId="{52540F2F-A8A6-4C5D-8162-62534D150252}" srcOrd="8" destOrd="0" presId="urn:microsoft.com/office/officeart/2008/layout/VerticalCurvedList"/>
    <dgm:cxn modelId="{6611B7CB-FA51-4043-84DF-D4AE59D8CB05}" type="presParOf" srcId="{52540F2F-A8A6-4C5D-8162-62534D150252}" destId="{D75412CB-C16A-4535-A246-DD40CC6335EA}" srcOrd="0" destOrd="0" presId="urn:microsoft.com/office/officeart/2008/layout/VerticalCurvedList"/>
    <dgm:cxn modelId="{5D18FD32-CDC3-4D6D-89C2-97E3E1CA65FD}" type="presParOf" srcId="{7FFA5AEE-E614-401E-8E13-B56F47067B33}" destId="{15198B78-AFC0-4E6C-B70A-78FA873953E3}" srcOrd="9" destOrd="0" presId="urn:microsoft.com/office/officeart/2008/layout/VerticalCurvedList"/>
    <dgm:cxn modelId="{CFF9EA6D-DAE0-4236-BF44-D14F70026722}" type="presParOf" srcId="{7FFA5AEE-E614-401E-8E13-B56F47067B33}" destId="{72ADEB5A-B39C-4415-8820-83B82B2266F8}" srcOrd="10" destOrd="0" presId="urn:microsoft.com/office/officeart/2008/layout/VerticalCurvedList"/>
    <dgm:cxn modelId="{DE834055-48A1-4C2A-9590-534EB8D3A418}" type="presParOf" srcId="{72ADEB5A-B39C-4415-8820-83B82B2266F8}" destId="{2CB511D6-5EA9-492B-ADDC-01A12FAA69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C507E-1F3A-48B8-AAA2-BFC6B636C103}">
      <dsp:nvSpPr>
        <dsp:cNvPr id="0" name=""/>
        <dsp:cNvSpPr/>
      </dsp:nvSpPr>
      <dsp:spPr>
        <a:xfrm>
          <a:off x="0" y="119857"/>
          <a:ext cx="63288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smtClean="0"/>
            <a:t>6 уровней мышления.</a:t>
          </a:r>
          <a:endParaRPr lang="ru-RU" sz="2900" kern="1200"/>
        </a:p>
      </dsp:txBody>
      <dsp:txXfrm>
        <a:off x="33955" y="153812"/>
        <a:ext cx="6260890" cy="627655"/>
      </dsp:txXfrm>
    </dsp:sp>
    <dsp:sp modelId="{9A97C20C-5145-4ED3-8140-13B8976A7F84}">
      <dsp:nvSpPr>
        <dsp:cNvPr id="0" name=""/>
        <dsp:cNvSpPr/>
      </dsp:nvSpPr>
      <dsp:spPr>
        <a:xfrm>
          <a:off x="0" y="898942"/>
          <a:ext cx="63288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smtClean="0"/>
            <a:t>Селектор-&gt; Критик -&gt; Путь мышления</a:t>
          </a:r>
          <a:endParaRPr lang="ru-RU" sz="2900" kern="1200"/>
        </a:p>
      </dsp:txBody>
      <dsp:txXfrm>
        <a:off x="33955" y="932897"/>
        <a:ext cx="6260890" cy="627655"/>
      </dsp:txXfrm>
    </dsp:sp>
    <dsp:sp modelId="{CCD7CB61-CB6B-431E-8EE8-2F04D65B0C80}">
      <dsp:nvSpPr>
        <dsp:cNvPr id="0" name=""/>
        <dsp:cNvSpPr/>
      </dsp:nvSpPr>
      <dsp:spPr>
        <a:xfrm>
          <a:off x="0" y="1678027"/>
          <a:ext cx="63288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smtClean="0"/>
            <a:t>Структуры данных</a:t>
          </a:r>
          <a:endParaRPr lang="ru-RU" sz="2900" kern="1200"/>
        </a:p>
      </dsp:txBody>
      <dsp:txXfrm>
        <a:off x="33955" y="1711982"/>
        <a:ext cx="6260890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34733-DFFA-40D4-B293-05F95B1FE78B}">
      <dsp:nvSpPr>
        <dsp:cNvPr id="0" name=""/>
        <dsp:cNvSpPr/>
      </dsp:nvSpPr>
      <dsp:spPr>
        <a:xfrm>
          <a:off x="0" y="37462"/>
          <a:ext cx="90000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smtClean="0"/>
            <a:t>Обучение:</a:t>
          </a:r>
          <a:endParaRPr lang="ru-RU" sz="3500" kern="1200"/>
        </a:p>
      </dsp:txBody>
      <dsp:txXfrm>
        <a:off x="40980" y="78442"/>
        <a:ext cx="8918040" cy="757514"/>
      </dsp:txXfrm>
    </dsp:sp>
    <dsp:sp modelId="{DE7CC648-327C-404F-9427-A0DD3334A27C}">
      <dsp:nvSpPr>
        <dsp:cNvPr id="0" name=""/>
        <dsp:cNvSpPr/>
      </dsp:nvSpPr>
      <dsp:spPr>
        <a:xfrm>
          <a:off x="0" y="876937"/>
          <a:ext cx="9000000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0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700" kern="1200" smtClean="0"/>
            <a:t>Расширение модели данных</a:t>
          </a:r>
          <a:endParaRPr lang="ru-RU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700" kern="1200" smtClean="0"/>
            <a:t>Тренинг методами решения</a:t>
          </a:r>
          <a:endParaRPr lang="ru-RU" sz="2700" kern="1200"/>
        </a:p>
      </dsp:txBody>
      <dsp:txXfrm>
        <a:off x="0" y="876937"/>
        <a:ext cx="9000000" cy="941850"/>
      </dsp:txXfrm>
    </dsp:sp>
    <dsp:sp modelId="{AB4E2A8B-A1DB-4C9B-BCA4-E46E771B45F6}">
      <dsp:nvSpPr>
        <dsp:cNvPr id="0" name=""/>
        <dsp:cNvSpPr/>
      </dsp:nvSpPr>
      <dsp:spPr>
        <a:xfrm>
          <a:off x="0" y="1818787"/>
          <a:ext cx="90000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smtClean="0"/>
            <a:t>Структуры данных</a:t>
          </a:r>
          <a:endParaRPr lang="ru-RU" sz="3500" kern="1200"/>
        </a:p>
      </dsp:txBody>
      <dsp:txXfrm>
        <a:off x="40980" y="1859767"/>
        <a:ext cx="8918040" cy="757514"/>
      </dsp:txXfrm>
    </dsp:sp>
    <dsp:sp modelId="{8E5BE6D3-7226-49E5-B16D-EA871F4D0CF8}">
      <dsp:nvSpPr>
        <dsp:cNvPr id="0" name=""/>
        <dsp:cNvSpPr/>
      </dsp:nvSpPr>
      <dsp:spPr>
        <a:xfrm>
          <a:off x="0" y="2759062"/>
          <a:ext cx="90000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smtClean="0"/>
            <a:t>Обработка запроса</a:t>
          </a:r>
          <a:endParaRPr lang="ru-RU" sz="3500" kern="1200"/>
        </a:p>
      </dsp:txBody>
      <dsp:txXfrm>
        <a:off x="40980" y="2800042"/>
        <a:ext cx="8918040" cy="757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7CB15-8057-4C41-B179-B0AE26E7815A}">
      <dsp:nvSpPr>
        <dsp:cNvPr id="0" name=""/>
        <dsp:cNvSpPr/>
      </dsp:nvSpPr>
      <dsp:spPr>
        <a:xfrm>
          <a:off x="-4111193" y="-630957"/>
          <a:ext cx="4898878" cy="4898878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1D8C8-1C64-4A8A-A08D-750336926519}">
      <dsp:nvSpPr>
        <dsp:cNvPr id="0" name=""/>
        <dsp:cNvSpPr/>
      </dsp:nvSpPr>
      <dsp:spPr>
        <a:xfrm>
          <a:off x="345077" y="227237"/>
          <a:ext cx="8607605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Narrative Stories</a:t>
          </a:r>
          <a:endParaRPr lang="ru-RU" sz="2300" kern="1200" dirty="0"/>
        </a:p>
      </dsp:txBody>
      <dsp:txXfrm>
        <a:off x="345077" y="227237"/>
        <a:ext cx="8607605" cy="454765"/>
      </dsp:txXfrm>
    </dsp:sp>
    <dsp:sp modelId="{36C619F1-CE18-487F-BE24-8D48ED8EB62E}">
      <dsp:nvSpPr>
        <dsp:cNvPr id="0" name=""/>
        <dsp:cNvSpPr/>
      </dsp:nvSpPr>
      <dsp:spPr>
        <a:xfrm>
          <a:off x="60848" y="170391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53FE9-191E-4888-99EB-18EDC1A164D7}">
      <dsp:nvSpPr>
        <dsp:cNvPr id="0" name=""/>
        <dsp:cNvSpPr/>
      </dsp:nvSpPr>
      <dsp:spPr>
        <a:xfrm>
          <a:off x="670949" y="909168"/>
          <a:ext cx="8281733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Frames</a:t>
          </a:r>
          <a:endParaRPr lang="ru-RU" sz="2300" kern="1200" dirty="0"/>
        </a:p>
      </dsp:txBody>
      <dsp:txXfrm>
        <a:off x="670949" y="909168"/>
        <a:ext cx="8281733" cy="454765"/>
      </dsp:txXfrm>
    </dsp:sp>
    <dsp:sp modelId="{4819E1A4-AB2E-4460-8349-8DEB1E2879ED}">
      <dsp:nvSpPr>
        <dsp:cNvPr id="0" name=""/>
        <dsp:cNvSpPr/>
      </dsp:nvSpPr>
      <dsp:spPr>
        <a:xfrm>
          <a:off x="386720" y="852322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DE17C-8FF1-401F-90A4-17E39DA6F41E}">
      <dsp:nvSpPr>
        <dsp:cNvPr id="0" name=""/>
        <dsp:cNvSpPr/>
      </dsp:nvSpPr>
      <dsp:spPr>
        <a:xfrm>
          <a:off x="770965" y="1591098"/>
          <a:ext cx="8181717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Semantic Networks</a:t>
          </a:r>
          <a:endParaRPr lang="ru-RU" sz="2300" kern="1200" dirty="0"/>
        </a:p>
      </dsp:txBody>
      <dsp:txXfrm>
        <a:off x="770965" y="1591098"/>
        <a:ext cx="8181717" cy="454765"/>
      </dsp:txXfrm>
    </dsp:sp>
    <dsp:sp modelId="{1CDC4313-DFF6-4E02-B638-B8E43D26A7DE}">
      <dsp:nvSpPr>
        <dsp:cNvPr id="0" name=""/>
        <dsp:cNvSpPr/>
      </dsp:nvSpPr>
      <dsp:spPr>
        <a:xfrm>
          <a:off x="486737" y="1534252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E39E0-3AD0-4345-A0DF-224CEF90CCA3}">
      <dsp:nvSpPr>
        <dsp:cNvPr id="0" name=""/>
        <dsp:cNvSpPr/>
      </dsp:nvSpPr>
      <dsp:spPr>
        <a:xfrm>
          <a:off x="670949" y="2273029"/>
          <a:ext cx="8281733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K-Lines</a:t>
          </a:r>
          <a:endParaRPr lang="ru-RU" sz="2300" kern="1200" dirty="0"/>
        </a:p>
      </dsp:txBody>
      <dsp:txXfrm>
        <a:off x="670949" y="2273029"/>
        <a:ext cx="8281733" cy="454765"/>
      </dsp:txXfrm>
    </dsp:sp>
    <dsp:sp modelId="{D75412CB-C16A-4535-A246-DD40CC6335EA}">
      <dsp:nvSpPr>
        <dsp:cNvPr id="0" name=""/>
        <dsp:cNvSpPr/>
      </dsp:nvSpPr>
      <dsp:spPr>
        <a:xfrm>
          <a:off x="386720" y="2216183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98B78-AFC0-4E6C-B70A-78FA873953E3}">
      <dsp:nvSpPr>
        <dsp:cNvPr id="0" name=""/>
        <dsp:cNvSpPr/>
      </dsp:nvSpPr>
      <dsp:spPr>
        <a:xfrm>
          <a:off x="345077" y="2954959"/>
          <a:ext cx="8607605" cy="4547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97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Knowledge</a:t>
          </a:r>
          <a:endParaRPr lang="ru-RU" sz="2300" kern="1200" dirty="0"/>
        </a:p>
      </dsp:txBody>
      <dsp:txXfrm>
        <a:off x="345077" y="2954959"/>
        <a:ext cx="8607605" cy="454765"/>
      </dsp:txXfrm>
    </dsp:sp>
    <dsp:sp modelId="{2CB511D6-5EA9-492B-ADDC-01A12FAA699C}">
      <dsp:nvSpPr>
        <dsp:cNvPr id="0" name=""/>
        <dsp:cNvSpPr/>
      </dsp:nvSpPr>
      <dsp:spPr>
        <a:xfrm>
          <a:off x="60848" y="2898113"/>
          <a:ext cx="568457" cy="568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8BBCD-A9EC-4E07-A698-E7B8B2576754}" type="datetimeFigureOut">
              <a:rPr lang="ru-RU" smtClean="0"/>
              <a:pPr/>
              <a:t>18.10.15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8C81A-D127-4942-9B26-C2CC7D2B70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43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://docs.neo4j.org/chunked/stable/cypher-query-lang.html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Ladies and gentlemen , My</a:t>
            </a:r>
            <a:r>
              <a:rPr lang="en-US" baseline="0" dirty="0" smtClean="0"/>
              <a:t> name is Alexander </a:t>
            </a:r>
            <a:r>
              <a:rPr lang="en-US" baseline="0" dirty="0" err="1" smtClean="0"/>
              <a:t>Toshchev</a:t>
            </a:r>
            <a:r>
              <a:rPr lang="en-US" baseline="0" dirty="0" smtClean="0"/>
              <a:t> and I am postgraduate student from Kazan State </a:t>
            </a:r>
            <a:r>
              <a:rPr lang="en-US" baseline="0" dirty="0" err="1" smtClean="0"/>
              <a:t>Universitty</a:t>
            </a:r>
            <a:r>
              <a:rPr lang="en-US" baseline="0" dirty="0" smtClean="0"/>
              <a:t> and I would like to present you our project called TU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Stop every slide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170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Все процессы развиваюся  следующим образом:</a:t>
            </a:r>
          </a:p>
          <a:p>
            <a:pPr lvl="0" rtl="0">
              <a:buNone/>
            </a:pPr>
            <a:r>
              <a:rPr lang="en"/>
              <a:t>Критики (вероятностный предикат) активируют Селектор/Селекторы(компоненты отвественные за выделение ресурсов из памяти), которые выделяют и активируют либо Way to think, либо другой Критик.</a:t>
            </a:r>
          </a:p>
        </p:txBody>
      </p:sp>
    </p:spTree>
    <p:extLst>
      <p:ext uri="{BB962C8B-B14F-4D97-AF65-F5344CB8AC3E}">
        <p14:creationId xmlns:p14="http://schemas.microsoft.com/office/powerpoint/2010/main" val="2224695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На проектирование системы оказало влияние:</a:t>
            </a:r>
          </a:p>
          <a:p>
            <a:pPr lvl="0" rtl="0">
              <a:buNone/>
            </a:pPr>
            <a:r>
              <a:rPr lang="en"/>
              <a:t>Самое интересное - обучение системы.</a:t>
            </a:r>
          </a:p>
          <a:p>
            <a:pPr lvl="0" rtl="0">
              <a:buNone/>
            </a:pPr>
            <a:r>
              <a:rPr lang="en"/>
              <a:t>Были выденены 2 вида обучения: обучение предметной области, обучение алгоритмам или How to.</a:t>
            </a:r>
          </a:p>
          <a:p>
            <a:pPr lvl="0" rtl="0">
              <a:buNone/>
            </a:pPr>
            <a:r>
              <a:rPr lang="en"/>
              <a:t>Структуры  данных: Narrative, Semantic network of concepts (ConceptNetwork), K-Line ...</a:t>
            </a:r>
          </a:p>
          <a:p>
            <a:pPr lvl="0" rtl="0">
              <a:buNone/>
            </a:pPr>
            <a:r>
              <a:rPr lang="en"/>
              <a:t>Процесс обработки запроса.</a:t>
            </a:r>
          </a:p>
        </p:txBody>
      </p:sp>
    </p:spTree>
    <p:extLst>
      <p:ext uri="{BB962C8B-B14F-4D97-AF65-F5344CB8AC3E}">
        <p14:creationId xmlns:p14="http://schemas.microsoft.com/office/powerpoint/2010/main" val="411403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Обучение предметной области - это построение графа концепциий и связей между ними из текста.</a:t>
            </a:r>
          </a:p>
          <a:p>
            <a:pPr lvl="0" rtl="0">
              <a:buNone/>
            </a:pPr>
            <a:r>
              <a:rPr lang="en"/>
              <a:t>Например: Firefox is a browser. </a:t>
            </a:r>
          </a:p>
          <a:p>
            <a:pPr>
              <a:buNone/>
            </a:pPr>
            <a:r>
              <a:rPr lang="en"/>
              <a:t>В результате обучения получим: Концепцию Firefox, которая обобщена до концепции browser. Очень похоже на OWL, с тем сключением, что каждая концепция и связь имеет вероятность.</a:t>
            </a:r>
          </a:p>
        </p:txBody>
      </p:sp>
    </p:spTree>
    <p:extLst>
      <p:ext uri="{BB962C8B-B14F-4D97-AF65-F5344CB8AC3E}">
        <p14:creationId xmlns:p14="http://schemas.microsoft.com/office/powerpoint/2010/main" val="1258646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Обучение How-to.  </a:t>
            </a:r>
          </a:p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В общем смысле слова: обучение некоему алгоритму неких дейситвий. Важным представляеся, что сам процесс понимания тоже есть некий алгоритм. Таким образом получаем, что самому пониманию тоже нужно обучиться.</a:t>
            </a:r>
          </a:p>
          <a:p>
            <a:pPr lvl="0" rtl="0">
              <a:buNone/>
            </a:pPr>
            <a:r>
              <a:rPr lang="en"/>
              <a:t>Все что у системы есть, в этот начальный момент: савокупность критиков и образов мышления которые былы созданы ранее.</a:t>
            </a:r>
          </a:p>
          <a:p>
            <a:endParaRPr lang="en"/>
          </a:p>
          <a:p>
            <a:pPr lvl="0" rtl="0">
              <a:buNone/>
            </a:pPr>
            <a:r>
              <a:rPr lang="en"/>
              <a:t>Необходимо рекомбинировать ресурсы (кртики и образы мышленя) чтоб создать алгоритм понимания.</a:t>
            </a:r>
          </a:p>
          <a:p>
            <a:pPr lvl="0" rtl="0">
              <a:buNone/>
            </a:pPr>
            <a:r>
              <a:rPr lang="en"/>
              <a:t>Вот каким образом это работает: алгоритм не получилось попробуй по-другому.</a:t>
            </a:r>
          </a:p>
          <a:p>
            <a:pPr lvl="0" rtl="0">
              <a:buNone/>
            </a:pPr>
            <a:r>
              <a:rPr lang="en"/>
              <a:t>Система выполяняет некое действие, потом проверяет собственный резульатат. Если он не имеет смысла система пробует что-то иное.</a:t>
            </a:r>
          </a:p>
          <a:p>
            <a:pPr lvl="0" rtl="0">
              <a:buNone/>
            </a:pPr>
            <a:r>
              <a:rPr lang="en"/>
              <a:t>Оценка осмысленности результат проста: если в результате действия появлется новая семматическая сеть, в случае образа мышления или вероятность в случае критика то данное действие считается относительно осмысленным.</a:t>
            </a:r>
          </a:p>
          <a:p>
            <a:pPr lvl="0" rtl="0">
              <a:buNone/>
            </a:pPr>
            <a:r>
              <a:rPr lang="en"/>
              <a:t>В данном первичном обучении не ставится цель создать оптимальный алгоритм, а скорее создать алгоритм в приципе.</a:t>
            </a:r>
          </a:p>
          <a:p>
            <a:pPr lvl="0" rtl="0">
              <a:buNone/>
            </a:pPr>
            <a:r>
              <a:rPr lang="en"/>
              <a:t>Прямоугольники - это критики. Прямоугольники с закругленными краями - образы мышления.</a:t>
            </a:r>
          </a:p>
        </p:txBody>
      </p:sp>
    </p:spTree>
    <p:extLst>
      <p:ext uri="{BB962C8B-B14F-4D97-AF65-F5344CB8AC3E}">
        <p14:creationId xmlns:p14="http://schemas.microsoft.com/office/powerpoint/2010/main" val="2083167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На вход поступает  narrative лексический парсер производит semantic network of concepts она проверяется критиками. </a:t>
            </a:r>
          </a:p>
          <a:p>
            <a:pPr lvl="0" rtl="0">
              <a:buNone/>
            </a:pPr>
            <a:r>
              <a:rPr lang="en" dirty="0"/>
              <a:t>Выход которых, вероятность. </a:t>
            </a:r>
          </a:p>
          <a:p>
            <a:pPr lvl="0" rtl="0">
              <a:buNone/>
            </a:pPr>
            <a:r>
              <a:rPr lang="en" dirty="0"/>
              <a:t>Классификация, производится критиками (паралельно работающими) и по их вероятности происходит выбор того или иного ресурса, в нашем случае, симуляции</a:t>
            </a:r>
            <a:r>
              <a:rPr lang="en" dirty="0" smtClean="0"/>
              <a:t>.</a:t>
            </a:r>
          </a:p>
          <a:p>
            <a:pPr lvl="0" rtl="0">
              <a:buNone/>
            </a:pPr>
            <a:endParaRPr lang="en" dirty="0" smtClean="0"/>
          </a:p>
          <a:p>
            <a:pPr lvl="0" rtl="0">
              <a:buNone/>
            </a:pPr>
            <a:r>
              <a:rPr lang="ru-RU" dirty="0" smtClean="0"/>
              <a:t>Семантическая</a:t>
            </a:r>
            <a:r>
              <a:rPr lang="ru-RU" baseline="0" dirty="0" smtClean="0"/>
              <a:t> сеть.</a:t>
            </a:r>
          </a:p>
          <a:p>
            <a:pPr lvl="0" rtl="0">
              <a:buNone/>
            </a:pPr>
            <a:r>
              <a:rPr lang="en-US" baseline="0" dirty="0" smtClean="0"/>
              <a:t>OWL like:</a:t>
            </a:r>
          </a:p>
          <a:p>
            <a:pPr lvl="0" rtl="0">
              <a:buNone/>
            </a:pPr>
            <a:r>
              <a:rPr lang="en-US" baseline="0" dirty="0" err="1" smtClean="0"/>
              <a:t>url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exlude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rdf</a:t>
            </a:r>
            <a:r>
              <a:rPr lang="en-US" baseline="0" dirty="0" smtClean="0"/>
              <a:t> query language</a:t>
            </a:r>
          </a:p>
          <a:p>
            <a:pPr lvl="0" rtl="0">
              <a:buNone/>
            </a:pPr>
            <a:r>
              <a:rPr lang="en-US" baseline="0" dirty="0" smtClean="0"/>
              <a:t>Neo4j</a:t>
            </a:r>
            <a:endParaRPr lang="ru-RU" baseline="0" dirty="0" smtClean="0"/>
          </a:p>
          <a:p>
            <a:pPr lvl="0" rtl="0">
              <a:buNone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Neo4j Cypher Query Language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Neo4j Cypher Query Language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operators: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Implication.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Negation.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Conjunction.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Comparison:</a:t>
            </a:r>
          </a:p>
          <a:p>
            <a:pPr lvl="2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Less.</a:t>
            </a:r>
          </a:p>
          <a:p>
            <a:pPr lvl="2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Equals.</a:t>
            </a:r>
          </a:p>
          <a:p>
            <a:pPr lvl="2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</a:t>
            </a:r>
          </a:p>
          <a:p>
            <a:pPr lvl="2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LessEquals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GreaterEquals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8135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Обработка запроса, </a:t>
            </a:r>
            <a:endParaRPr lang="en" dirty="0" smtClean="0"/>
          </a:p>
          <a:p>
            <a:pPr lvl="0" rtl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" dirty="0" smtClean="0"/>
              <a:t>В результате процесс примерно такого вида.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обработка естественного языка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проверка имеет ли результат смысл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если нет обратная связь с человеком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классификация: осуществляется 3-мя паралельными критиками 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в зависимости  от результатов классификации: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Симуляция, в случае прямой инструкции</a:t>
            </a:r>
          </a:p>
          <a:p>
            <a:pPr marL="457200" lvl="0" indent="-317500" rt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127272"/>
              <a:buFont typeface="Arial"/>
              <a:buAutoNum type="arabicPeriod"/>
            </a:pPr>
            <a:r>
              <a:rPr lang="en" dirty="0" smtClean="0"/>
              <a:t>Симуляция и реформуляция, в случае описания проблемы</a:t>
            </a:r>
          </a:p>
          <a:p>
            <a:pPr lvl="0" rtl="0">
              <a:buNone/>
            </a:pPr>
            <a:r>
              <a:rPr lang="en" dirty="0" smtClean="0"/>
              <a:t>Каждый из промежуточных результатов проверяется на осмысленность</a:t>
            </a:r>
          </a:p>
          <a:p>
            <a:pPr lvl="0" rtl="0">
              <a:buNone/>
            </a:pPr>
            <a:endParaRPr lang="en" dirty="0"/>
          </a:p>
          <a:p>
            <a:pPr lvl="0" rtl="0">
              <a:buNone/>
            </a:pPr>
            <a:r>
              <a:rPr lang="en" dirty="0"/>
              <a:t>Дополнительно к процессу понимания:</a:t>
            </a:r>
          </a:p>
          <a:p>
            <a:pPr lvl="0" rtl="0">
              <a:buNone/>
            </a:pPr>
            <a:r>
              <a:rPr lang="en" dirty="0"/>
              <a:t>Поиск решения и проверка его на полноту, решает ли данное решение поставленную пролему.</a:t>
            </a:r>
          </a:p>
          <a:p>
            <a:pPr lvl="0" rtl="0">
              <a:buNone/>
            </a:pPr>
            <a:r>
              <a:rPr lang="en" dirty="0"/>
              <a:t>Применеие найденного решения.</a:t>
            </a:r>
          </a:p>
        </p:txBody>
      </p:sp>
    </p:spTree>
    <p:extLst>
      <p:ext uri="{BB962C8B-B14F-4D97-AF65-F5344CB8AC3E}">
        <p14:creationId xmlns:p14="http://schemas.microsoft.com/office/powerpoint/2010/main" val="193395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</a:t>
            </a:r>
            <a:r>
              <a:rPr lang="ru-RU" baseline="0" dirty="0" smtClean="0"/>
              <a:t> компоненты объединены шиной и поддерживают распределённую работу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231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51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1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Провеститеоретико-множественныйитеоретико-информационныйана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сложных систем в области поддержки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инфраструк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туры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Рассчитать технико-экономическое обоснование возможности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зации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целевои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области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Создать модель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целевои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области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Исследовать модели мышления и выбрать наиболее подходящую </a:t>
            </a: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Наосновевыбранноймоделимышленияразработатьмодельпроблемно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ориентированнои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системы управления, принятия решений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оптимиза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технических объектов в области обслуживания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структуры предприятия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Создать архитектуру приложения на основе модели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прототип на основе архитектуры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Провести апробацию прототипа на тестовых данных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13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формализует запрос на естественном языке.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нерирует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 из результатов работы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парсера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основываясь на Деревьях принятия решений и базе данных.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задачеи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данного модуля является генерация имени модуля,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действия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поля. Модуль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Applier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ищет объект в модели по данным от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производит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действие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кроме того,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зуя предикат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он производит модификацию всех зависимых классов.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модели поддерживается два типа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RemoveFieldAction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(удаление поля),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AddFieldAction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(добавление поля). После завершения работы производится гене- рация целевого приложения на языке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помощи OWL модели в модуле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 Рисунке 3.3 представлена диаграмма последовательно-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основного рабочего потока. 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49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Отсутствие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устойчивости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ошибкам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информации: грамма-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тическим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содержательным. Например,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файл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имел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отно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системе, модель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была в базе знаний в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формате OWL </a:t>
            </a: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Системапоискарешенияработалатольковрамкахмоделиоднойпро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граммы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Отсутствовала функция обучения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79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настоящее время набрали большую популяр-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ность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системы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удаленнои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поддержки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инфраструктуры пред- приятия. Явление это стало называться «Аутсорсинг» (от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анг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”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вне источника). Ввиду развития рынка компаниям становится невыгодно держать свой штат службы поддержки, и они отдают ее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стороннеи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компании.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возросшеи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популярности данного бизнеса и появления большого коли-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чества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игроков на рынке возникла большая конкуренция, что потребовало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личения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эффективности и сокращения издержек, что в свою очередь привело к необходимости системного анализа области и выработке решения сложив-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шихся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проблем. В контексте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проблемы рассматривается модель области и модель системы, которая увеличивает эффективность работы путем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частичнои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(в некоторых случаях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̆) автоматизации обработки инцидентов, начиная с разбора на естественном языке и заканчивая применением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найденного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5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содержала внутри себя модель приложения. При помощи генетического алгоритма модель строила из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частеи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новую систему и проверяла ее при помощи логического движка [23] соответствию входным критерия приемки.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C81A-D127-4942-9B26-C2CC7D2B707B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28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В 2006 году Марвин Мински опубликовал книгу The emotion machine. В котоой популярно изолжил модель человеческого мышления для програмистов - создателей искусственного интеллекта. </a:t>
            </a:r>
          </a:p>
          <a:p>
            <a:pPr lvl="0" rtl="0">
              <a:buNone/>
            </a:pPr>
            <a:r>
              <a:rPr lang="en"/>
              <a:t>Идеи, которые легли в основу  нашей работы:</a:t>
            </a:r>
          </a:p>
          <a:p>
            <a:pPr lvl="0" rtl="0">
              <a:buNone/>
            </a:pPr>
            <a:r>
              <a:rPr lang="en"/>
              <a:t>1. 6 уровней мышления, подробнее будут рассмотрены далее.</a:t>
            </a:r>
          </a:p>
          <a:p>
            <a:pPr lvl="0" rtl="0">
              <a:buNone/>
            </a:pPr>
            <a:r>
              <a:rPr lang="en"/>
              <a:t>2. Все процессы происходят по следующей модели: Критик активирует Селектор он активирует другой критик или образ мышления, подробнее будут так же рассмотрены позже.</a:t>
            </a:r>
          </a:p>
          <a:p>
            <a:pPr lvl="0" rtl="0">
              <a:buNone/>
            </a:pPr>
            <a:r>
              <a:rPr lang="en"/>
              <a:t>3. Структуры данных так же были описанны в книге.</a:t>
            </a:r>
          </a:p>
        </p:txBody>
      </p:sp>
    </p:spTree>
    <p:extLst>
      <p:ext uri="{BB962C8B-B14F-4D97-AF65-F5344CB8AC3E}">
        <p14:creationId xmlns:p14="http://schemas.microsoft.com/office/powerpoint/2010/main" val="1585277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6 уровнеей мышления по Мински:</a:t>
            </a:r>
          </a:p>
          <a:p>
            <a:pPr lvl="0" rtl="0">
              <a:buNone/>
            </a:pPr>
            <a:r>
              <a:rPr lang="en" dirty="0"/>
              <a:t>1. Инстиктивный - рефлекторные реакции</a:t>
            </a:r>
          </a:p>
          <a:p>
            <a:pPr lvl="0" rtl="0">
              <a:buNone/>
            </a:pPr>
            <a:r>
              <a:rPr lang="en" dirty="0"/>
              <a:t>2. Уровень обучения или выученых реакций - зажегся зеленый свет светофора - можно  переходить дорогу.</a:t>
            </a:r>
          </a:p>
          <a:p>
            <a:pPr lvl="0" rtl="0">
              <a:buNone/>
            </a:pPr>
            <a:r>
              <a:rPr lang="en" dirty="0"/>
              <a:t>3. Уровень размышлений - рассмотреть и сравнить несколько алтернатив решения инцидента.</a:t>
            </a:r>
          </a:p>
          <a:p>
            <a:pPr lvl="0" rtl="0">
              <a:buNone/>
            </a:pPr>
            <a:r>
              <a:rPr lang="en" dirty="0"/>
              <a:t>4. Рефлексивные размышления - Оценка поступков и мыслей в блжайшем прошлом и настоящем. Что-то я долго не мог решить эту задачу, нужно было позвать кого-нибудь на помощь.</a:t>
            </a:r>
          </a:p>
          <a:p>
            <a:pPr lvl="0" rtl="0">
              <a:buNone/>
            </a:pPr>
            <a:r>
              <a:rPr lang="en" dirty="0"/>
              <a:t>5. Само-рефлексивные размышления - Предтсавление о самом себе и собственном поведении. Я слишком переоценил свои способности, в итоге всех подвел.</a:t>
            </a:r>
          </a:p>
          <a:p>
            <a:pPr>
              <a:buNone/>
            </a:pPr>
            <a:r>
              <a:rPr lang="en" dirty="0"/>
              <a:t>6. Само-сознатетельный уровень - соотвествие идеалам и высшим ценностям. Что то я  не развиваюсь последнее время</a:t>
            </a:r>
            <a:r>
              <a:rPr lang="en" dirty="0" smtClean="0"/>
              <a:t>.</a:t>
            </a:r>
          </a:p>
          <a:p>
            <a:pPr>
              <a:buNone/>
            </a:pPr>
            <a:r>
              <a:rPr lang="ru-RU" baseline="0" dirty="0" smtClean="0"/>
              <a:t>Нет четкой границы между уровнями и начиная с рефлексивного более высокие контролируют более низкие.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8061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Relationship Id="rId3" Type="http://schemas.openxmlformats.org/officeDocument/2006/relationships/image" Target="../media/image1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Relationship Id="rId3" Type="http://schemas.openxmlformats.org/officeDocument/2006/relationships/image" Target="../media/image1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" y="72000"/>
            <a:ext cx="9000000" cy="7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" y="864000"/>
            <a:ext cx="9000000" cy="3816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" y="4813272"/>
            <a:ext cx="1325444" cy="25185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4752002"/>
            <a:ext cx="280748" cy="287998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" y="4813272"/>
            <a:ext cx="1325444" cy="25185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4752002"/>
            <a:ext cx="280748" cy="287998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350"/>
            </a:lvl5pPr>
            <a:lvl6pPr rtl="0">
              <a:defRPr sz="1350"/>
            </a:lvl6pPr>
            <a:lvl7pPr rtl="0">
              <a:defRPr sz="1350"/>
            </a:lvl7pPr>
            <a:lvl8pPr rtl="0">
              <a:defRPr sz="1350"/>
            </a:lvl8pPr>
            <a:lvl9pPr rtl="0"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7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00001"/>
            <a:ext cx="7920000" cy="110251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2914650"/>
            <a:ext cx="79200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C7CC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66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00001"/>
            <a:ext cx="7920000" cy="110251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000" y="2914650"/>
            <a:ext cx="79200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C7CC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864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1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" y="72000"/>
            <a:ext cx="90000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" y="972000"/>
            <a:ext cx="9000000" cy="3636000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600"/>
              </a:spcBef>
              <a:buFont typeface="Wingdings" pitchFamily="2" charset="2"/>
              <a:buChar char="§"/>
              <a:defRPr/>
            </a:lvl1pPr>
            <a:lvl2pPr marL="648000" indent="-288000">
              <a:spcBef>
                <a:spcPts val="600"/>
              </a:spcBef>
              <a:defRPr/>
            </a:lvl2pPr>
            <a:lvl3pPr marL="936000" indent="-288000">
              <a:spcBef>
                <a:spcPts val="600"/>
              </a:spcBef>
              <a:buFont typeface="Wingdings" pitchFamily="2" charset="2"/>
              <a:buChar char="§"/>
              <a:defRPr/>
            </a:lvl3pPr>
            <a:lvl4pPr marL="1224000" indent="-288000">
              <a:spcBef>
                <a:spcPts val="600"/>
              </a:spcBef>
              <a:defRPr/>
            </a:lvl4pPr>
            <a:lvl5pPr marL="1512000" indent="-288000">
              <a:spcBef>
                <a:spcPts val="60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864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" y="972000"/>
            <a:ext cx="4428000" cy="363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972000"/>
            <a:ext cx="4428000" cy="3636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2000" y="72000"/>
            <a:ext cx="90000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0" y="864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" y="72000"/>
            <a:ext cx="90000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" y="4788000"/>
            <a:ext cx="2520000" cy="2880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10/18/15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4000" y="4788000"/>
            <a:ext cx="4176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2000" y="4788000"/>
            <a:ext cx="2160000" cy="288000"/>
          </a:xfrm>
          <a:prstGeom prst="rect">
            <a:avLst/>
          </a:prstGeom>
        </p:spPr>
        <p:txBody>
          <a:bodyPr/>
          <a:lstStyle>
            <a:lvl1pPr algn="r">
              <a:lnSpc>
                <a:spcPts val="1800"/>
              </a:lnSpc>
              <a:defRPr sz="2400">
                <a:solidFill>
                  <a:schemeClr val="tx1"/>
                </a:solidFill>
                <a:latin typeface="DirectRg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0" y="4716000"/>
            <a:ext cx="9144000" cy="0"/>
          </a:xfrm>
          <a:prstGeom prst="line">
            <a:avLst/>
          </a:prstGeom>
          <a:ln w="6350">
            <a:gradFill>
              <a:gsLst>
                <a:gs pos="50000">
                  <a:srgbClr val="C7CCFF"/>
                </a:gs>
                <a:gs pos="0">
                  <a:srgbClr val="969EFF"/>
                </a:gs>
                <a:gs pos="100000">
                  <a:srgbClr val="969EF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" y="4781550"/>
            <a:ext cx="280748" cy="28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2F51"/>
            </a:gs>
            <a:gs pos="50000">
              <a:srgbClr val="293B65"/>
            </a:gs>
            <a:gs pos="100000">
              <a:srgbClr val="202F5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DirectRg" pitchFamily="50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DirectRg" pitchFamily="50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DirectRg" pitchFamily="50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DirectRg" pitchFamily="50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DirectRg" pitchFamily="50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DirectRg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Thinking-Understanding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Модель 6-ти в автоматической обработке инцидентов</a:t>
            </a:r>
            <a:endParaRPr lang="en-US" dirty="0" smtClean="0"/>
          </a:p>
        </p:txBody>
      </p:sp>
      <p:pic>
        <p:nvPicPr>
          <p:cNvPr id="5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8150"/>
            <a:ext cx="1219200" cy="12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0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Решение простейших задач</a:t>
            </a:r>
          </a:p>
          <a:p>
            <a:r>
              <a:rPr lang="ru-RU" dirty="0" smtClean="0"/>
              <a:t>Нет обучения</a:t>
            </a:r>
          </a:p>
          <a:p>
            <a:r>
              <a:rPr lang="ru-RU" dirty="0" smtClean="0"/>
              <a:t>Поиск решения только в рамках одной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219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/ZjnTJY4e-GQ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67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Поддержка информационный структуры предприятия</a:t>
            </a:r>
          </a:p>
          <a:p>
            <a:r>
              <a:rPr lang="ru-RU" dirty="0" smtClean="0"/>
              <a:t>Удаленная помощь пользователям</a:t>
            </a:r>
          </a:p>
          <a:p>
            <a:r>
              <a:rPr lang="ru-RU" dirty="0" smtClean="0"/>
              <a:t>Диапазон исследования:  1 месяц</a:t>
            </a:r>
          </a:p>
          <a:p>
            <a:r>
              <a:rPr lang="ru-RU" dirty="0" smtClean="0"/>
              <a:t>Количество инцидентов: 1865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7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Menta</a:t>
            </a:r>
            <a:r>
              <a:rPr lang="en-US" dirty="0" smtClean="0"/>
              <a:t> 0.3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Критерии</a:t>
            </a:r>
            <a:r>
              <a:rPr lang="en-US" dirty="0"/>
              <a:t> </a:t>
            </a:r>
            <a:r>
              <a:rPr lang="en-US" dirty="0" err="1"/>
              <a:t>Приемки</a:t>
            </a:r>
            <a:r>
              <a:rPr lang="en-US" dirty="0"/>
              <a:t> (Acceptance Criteria) </a:t>
            </a:r>
            <a:endParaRPr lang="en-US" dirty="0"/>
          </a:p>
          <a:p>
            <a:r>
              <a:rPr lang="ru-RU" dirty="0"/>
              <a:t>Формат данных </a:t>
            </a:r>
            <a:r>
              <a:rPr lang="ru-RU" dirty="0" smtClean="0"/>
              <a:t>OWL</a:t>
            </a:r>
            <a:endParaRPr lang="en-US" dirty="0" smtClean="0"/>
          </a:p>
          <a:p>
            <a:r>
              <a:rPr lang="ru-RU" dirty="0"/>
              <a:t>Использование логических вычислений </a:t>
            </a:r>
            <a:endParaRPr lang="ru-RU" dirty="0"/>
          </a:p>
          <a:p>
            <a:r>
              <a:rPr lang="ru-RU" dirty="0" err="1"/>
              <a:t>Универсальныи</a:t>
            </a:r>
            <a:r>
              <a:rPr lang="ru-RU" dirty="0"/>
              <a:t>̆ поиск решения </a:t>
            </a:r>
            <a:endParaRPr lang="ru-RU" dirty="0"/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4548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Генерация приложения из описанного в Базе Знаний</a:t>
            </a:r>
          </a:p>
          <a:p>
            <a:r>
              <a:rPr lang="en-US" dirty="0" err="1" smtClean="0"/>
              <a:t>Ecj</a:t>
            </a:r>
            <a:r>
              <a:rPr lang="en-US" dirty="0" smtClean="0"/>
              <a:t> </a:t>
            </a:r>
            <a:r>
              <a:rPr lang="ru-RU" dirty="0" smtClean="0"/>
              <a:t>алгоритмы</a:t>
            </a:r>
          </a:p>
          <a:p>
            <a:r>
              <a:rPr lang="ru-RU" dirty="0" smtClean="0"/>
              <a:t>Проблемы</a:t>
            </a:r>
          </a:p>
          <a:p>
            <a:pPr lvl="1"/>
            <a:r>
              <a:rPr lang="ru-RU" dirty="0" err="1" smtClean="0"/>
              <a:t>Отсутсвие</a:t>
            </a:r>
            <a:r>
              <a:rPr lang="ru-RU" dirty="0" smtClean="0"/>
              <a:t> </a:t>
            </a:r>
            <a:r>
              <a:rPr lang="ru-RU" dirty="0"/>
              <a:t>обучения </a:t>
            </a:r>
            <a:endParaRPr lang="ru-RU" dirty="0"/>
          </a:p>
          <a:p>
            <a:pPr lvl="1"/>
            <a:r>
              <a:rPr lang="ru-RU" dirty="0" err="1" smtClean="0"/>
              <a:t>Отсутсвие</a:t>
            </a:r>
            <a:r>
              <a:rPr lang="ru-RU" dirty="0" smtClean="0"/>
              <a:t> </a:t>
            </a:r>
            <a:r>
              <a:rPr lang="ru-RU" dirty="0"/>
              <a:t>обработки естественного языка </a:t>
            </a:r>
            <a:r>
              <a:rPr lang="ru-RU" dirty="0" smtClean="0"/>
              <a:t>	</a:t>
            </a:r>
            <a:endParaRPr lang="ru-RU" dirty="0"/>
          </a:p>
          <a:p>
            <a:pPr lvl="1"/>
            <a:r>
              <a:rPr lang="ru-RU" dirty="0" err="1" smtClean="0"/>
              <a:t>HyperGraphDB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07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  <p:pic>
        <p:nvPicPr>
          <p:cNvPr id="4" name="MentaDemo_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8263" y="971550"/>
            <a:ext cx="6465887" cy="3636963"/>
          </a:xfrm>
        </p:spPr>
      </p:pic>
    </p:spTree>
    <p:extLst>
      <p:ext uri="{BB962C8B-B14F-4D97-AF65-F5344CB8AC3E}">
        <p14:creationId xmlns:p14="http://schemas.microsoft.com/office/powerpoint/2010/main" val="120487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06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команды проекта</a:t>
            </a:r>
            <a:endParaRPr lang="ru-RU" dirty="0"/>
          </a:p>
        </p:txBody>
      </p:sp>
      <p:graphicFrame>
        <p:nvGraphicFramePr>
          <p:cNvPr id="4" name="Chart 1"/>
          <p:cNvGraphicFramePr>
            <a:graphicFrameLocks noGrp="1"/>
          </p:cNvGraphicFramePr>
          <p:nvPr>
            <p:ph idx="1"/>
          </p:nvPr>
        </p:nvGraphicFramePr>
        <p:xfrm>
          <a:off x="71438" y="971550"/>
          <a:ext cx="9001125" cy="363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85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выгрузки проблем</a:t>
            </a:r>
            <a:endParaRPr lang="ru-RU" dirty="0"/>
          </a:p>
        </p:txBody>
      </p:sp>
      <p:graphicFrame>
        <p:nvGraphicFramePr>
          <p:cNvPr id="4" name="Chart 2"/>
          <p:cNvGraphicFramePr>
            <a:graphicFrameLocks noGrp="1"/>
          </p:cNvGraphicFramePr>
          <p:nvPr>
            <p:ph idx="1"/>
          </p:nvPr>
        </p:nvGraphicFramePr>
        <p:xfrm>
          <a:off x="71438" y="971550"/>
          <a:ext cx="9001125" cy="363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706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Аналогичные 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HP </a:t>
            </a:r>
            <a:r>
              <a:rPr lang="en-US" dirty="0" err="1" smtClean="0"/>
              <a:t>OpenView</a:t>
            </a:r>
            <a:endParaRPr lang="en-US" dirty="0" smtClean="0"/>
          </a:p>
          <a:p>
            <a:r>
              <a:rPr lang="en-US" dirty="0" err="1" smtClean="0"/>
              <a:t>ServiceNow</a:t>
            </a:r>
            <a:endParaRPr lang="en-US" dirty="0" smtClean="0"/>
          </a:p>
          <a:p>
            <a:r>
              <a:rPr lang="en-US" dirty="0" smtClean="0"/>
              <a:t>Wolfram Alpha Knowledge Base</a:t>
            </a:r>
          </a:p>
          <a:p>
            <a:r>
              <a:rPr lang="en-US" dirty="0" smtClean="0"/>
              <a:t>Siri</a:t>
            </a:r>
          </a:p>
          <a:p>
            <a:r>
              <a:rPr lang="en-US" dirty="0" smtClean="0"/>
              <a:t>Iris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70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Тощев Александр Сергеевич</a:t>
            </a:r>
          </a:p>
          <a:p>
            <a:r>
              <a:rPr lang="ru-RU" dirty="0" smtClean="0"/>
              <a:t>Аспирант</a:t>
            </a:r>
            <a:endParaRPr lang="en-US" dirty="0" smtClean="0"/>
          </a:p>
          <a:p>
            <a:r>
              <a:rPr lang="ru-RU" dirty="0" smtClean="0"/>
              <a:t>Казанский </a:t>
            </a:r>
            <a:r>
              <a:rPr lang="ru-RU" dirty="0" smtClean="0"/>
              <a:t>(Приволжский) Федеральный Университет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 мне</a:t>
            </a:r>
            <a:endParaRPr lang="ru-RU" dirty="0"/>
          </a:p>
        </p:txBody>
      </p:sp>
      <p:pic>
        <p:nvPicPr>
          <p:cNvPr id="1028" name="Picture 4" descr="http://qrcoder.ru/code/?BEGIN%3AVCARD%0AN%3A%D2%EE%F9%E5%E2%3B%C0%EB%E5%EA%F1%E0%ED%E4%F0%0AORG%3A%CA%E0%E7%E0%ED%F1%EA%E8%E9+%28%CF%F0%E8%E2%EE%EB%E6%F1%EA%E8%E9%29+%D4%E5%E4%E5%F0%E0%EB%FC%ED%FB%E9+%D3%ED%E8%E2%E5%F0%F1%E8%F2%E5%F2%0ATITLE%3A%E0%F1%EF%E8%F0%E0%ED%F2%0ATEL%3A%2B79600314754%0AURL%3Ahttp%3A%2F%2Ftu-project.com%0AEMAIL%3Aatoschev%40kpfu.ru%0ANOTE%3Askype%3A+sanchis.no%2C+blog%3A+toschev.wordpress.com%0AEND%3AVCARD&amp;4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00150"/>
            <a:ext cx="29337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0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>
              <a:buNone/>
            </a:pPr>
            <a:r>
              <a:rPr lang="ru-RU" dirty="0" smtClean="0"/>
              <a:t>Теория</a:t>
            </a:r>
            <a:endParaRPr lang="en" dirty="0"/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07352"/>
              </p:ext>
            </p:extLst>
          </p:nvPr>
        </p:nvGraphicFramePr>
        <p:xfrm>
          <a:off x="72000" y="2114550"/>
          <a:ext cx="6328800" cy="249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50134" y="971550"/>
            <a:ext cx="9021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800" dirty="0"/>
              <a:t>В </a:t>
            </a:r>
            <a:r>
              <a:rPr lang="en" sz="2800" dirty="0"/>
              <a:t>2006 </a:t>
            </a:r>
            <a:r>
              <a:rPr lang="ru-RU" sz="2800" dirty="0" err="1"/>
              <a:t>Марвин</a:t>
            </a:r>
            <a:r>
              <a:rPr lang="ru-RU" sz="2800" dirty="0"/>
              <a:t> </a:t>
            </a:r>
            <a:r>
              <a:rPr lang="ru-RU" sz="2800" dirty="0" err="1"/>
              <a:t>Мински</a:t>
            </a:r>
            <a:r>
              <a:rPr lang="ru-RU" sz="2800" dirty="0"/>
              <a:t> опубликовал </a:t>
            </a:r>
            <a:r>
              <a:rPr lang="en" sz="2800" dirty="0"/>
              <a:t>"The emotion machine":</a:t>
            </a:r>
          </a:p>
        </p:txBody>
      </p:sp>
      <p:sp>
        <p:nvSpPr>
          <p:cNvPr id="4" name="AutoShape 2" descr="data:image/jpeg;base64,/9j/4AAQSkZJRgABAQAAAQABAAD/2wCEAAkGBxQTEhQUEhQWFRUVGBoYGBcYFxgaGBodGB0XGBcaGhwcHSogGRolHBYXITEhJSksLi4uHB8zODMsNygtLisBCgoKDg0OGxAQGywkHyQsLC0tLCwwLy4sLCw0LCwsLDQsLCwsLSwsLCwsNCwsLCwsLCwsLCwsLCwsLCwsLCwsLP/AABEIARMAtwMBIgACEQEDEQH/xAAcAAABBQEBAQAAAAAAAAAAAAAAAwQFBgcCAQj/xABHEAACAQIEAwYDBQUFBwIHAAABAhEAAwQSITEFQVEGEyIyYXEHgZEUI0JSoTNiscHRc4KisvAVJENjcpLhJYMmNERTo8LT/8QAGwEAAQUBAQAAAAAAAAAAAAAAAgABAwQGBQf/xAA1EQACAgECBAQEBgEDBQAAAAAAAQIRAyExBBJBUSIyYXEFE4GRFKGxwdHw4QaS8RUjM0Jy/9oADAMBAAIRAxEAPwCDArsCvUkajQjarVxzCoz/AGlVUIrOl1AIHeWjlUQOVwZDA/fNdVyplFKyrCuwKmO1qxjL4AACtAAAAAgQABTrC4BWwtxPD3yquIGvjgA5kPp3bK49ZpufRMetaK/FdBaluyq/73YBAILgEEAgg7gg054jbjDWc2V2d3YXVGygZTaJIDFg3i1GgIieScqdDpaWQQFegVYMFaN/DNbEd5ZdXBgSbbeBpO5CMQZOwJqP4jiO8uEjyjRRAHhGgJjmdyepNJSt0JoYgV0Fqb4/qMNtrh0YwAJJLSTG5MDWnFhEvW7VpoS7lJt3dgxzuvduehyiG5H3pubSxV0K7loy1KcZVu8hxDKlsEQBByLm25ySaYxGvSiTtDMRy0ZatHF8Ir/fBQBbZrd5RoM1s+A6fnECes007Ur/ALzcAAAGSAAABKKdANtSaGM7HcaILLXhWp7tB/8AT7a4e2xgASTmkmNyYGtK2baXrdq00Jdyk27mwY53Xu3P90ZW5HSn59LFWtFZIrmKluNK5u5WEOFtqRAENkSdBzzEn3NP+KIty1cuWG+7UpnsOsNZ1yjIdisyDHXUTrS59hUVlhXBq0dn8OtzD30dlQF7QDGPxd54c0HIGKqJ2G9Q/FmuG4VurkZPDkAjLHL15eIkk7yaJSt0M1pZG1zcthgQ2xEHWNDodeVWhMSGw64ggd5hz3UZRlfvAe7dhEErDTI8ULPOoCzrcUsC8sJG5aSJHuaGU/C32G5ellfvXMDbgRZjYQhf38WUz9a9rXuHYezBW1bS3G6d2LbDp4SAY9dqKw0vjqi6cH9/8Ev/AEeHWc/v/gzm0xUgjcGRoD+h0NObmNuMSWaczZ2EDKWE+IrEE6nlzNNwK7Ard0RC+JxT3HNy4cznckLrHUAQfnS9viN0Xe9DRcIjNlXmIOkRtpTRRSiilSEK4TEtbcOhysNQQBp7CIHypZMW+VkzeFzmZYGXN+YCPCfURSCrSqrTNIdM7sOyk5CQWBUxzDaEfOlv9nvMQJ9x+YJ/mMUmq12LdMOOcXavOAbkEW1IHkEKpiBHIE7e9F6zcIRGiAcqDw6cyJHKW59ZpDJ6V0E9P4f1odgkhXEYa4xzOcxYJqSCTIyrPyX9Na5GAcawNx0PqJHT30rnL6H9P616E9D+n9aVi5f7YviFukuXI1OZ/LBK8yBoT4/1NeY21duMGuQWbSfCCY6x0Ean0rgL6H9P615k9KSE4imKs3rmXPByDKPKICzoI5CD/o0zxFxmCq0QkgCF0EkkSBrqSfmaWNuuGSiSBY3xDs7FnJZjEk7mAAJ+QFd4jFu+bM05iC0BQWI2LEAFjrzr0pSbLT0hjlcS6o1sHwPBYQpmNtSJ05dK4xWKe5lzsWyjKpMSANhO5HvXrLSbCn0GPVxji21sEZGMlcq6kbGYmR+lNRbJIC+Y6D3Og/WlWFKYIfe243zr/EUGTSEmuzHi9UWXhmAuC/h5croSUBzBAtsrdhmJOVrly0cmoBQQaKn8Gs3XP5EVfYuSzfotuivJ+OzylkW23b6/ud+LclbMvUUoBXgFIcTQ90+XNmCnLlmZiBtvXrb0Rn0PFWlVFMb1tg9vKWyxcnzkawROu+8TSFhbmTD5u8nuvvP2hOaEnNH4pzRNDzBUSHEMT3VtrmXMEBYiYMASY60jhuKM1pLosnI+UznWQGIEkekyaU7QL/uuI/sn/wAppn2bsX+4whFxO7AUsoQq2XK27FyG1j8IoZN81DpKrJrHXjats4XNkBYiYMAEmJ56bUcD4imJsrdQEAyCDuCDBB/j8xXnaHTB4g/8m5B91MVCW8QMBjbyMD3WJU3rYH/3R5kX1Y7e6ChlKn6BJWiVfja/a/sqIWfLmLSAo5kepgjbrUpjL6WrbXLjBUQSSeX9T6VW7GENrieFVjLthrjOeRdmuO5HpMx6QKV+KSkYW2YOTvk7yPyw2/pMfOKHndNj8qtIkf8AaN4oLqYYlCM2U3AL0byEykTGsFwfnpTzg2Pt4m2t2yZVtNdCCNwRyIqWt2wYI2Oo/lVQ+HNg58fH7P7SwTpILTHyKU9tNDVoK47tGbOHGIuYdhbJAEOpJknKwEbGJ+dSSYq53y2ns5AyMwfOGHhKDLoND45+X0Y/Fe3HDm/tLf8AE1bL1rWmTd1Y7WhVeKcYNq/as90WN4kIQwA8MZs0jSJ9akMQwVSzEKqiSTsANST6VDdp0/8AUeG+97/Kte/EZWGAu5Z3TNH5cyz/ACp+dq32GrY9tcSuXE7yzYzIZK5nCO45FVykQeWYr8q74XxNMQhZJBBysrCGVhuGHWn/AAzKbFop5TbQr7ZRFVns7a/9Qx5XySk9Mxkn5zm+tFzNNeo1XY54hxpbN9LV1SouTluSCvSDzHL6ileLYs2Uz5M4kAwQDLEKN99SK441w5L94Wrg0axc9wc9mGHqKgFxz2g2DxJl1a33VzlcXvEj5gD9CNxqnNq7Eoplo1jUQeYmf1otXcjK4E5SGiYnKZieW1KuK9wtsG4gYAqWUEHUEEgEH0iiyeR32YEd0Sq9q8K/3gutYvAAGVy3I3CuGUo6+LMJmJ0iTRXvEOxyzNi93aQQLd20l9FzEFsmYjKCQDz9+VeVhI/gmtX91f7GhT4df+39+xAKKVUVxl+XrVYtcZu2sb3N189onIGKqDmKow1UDYsB85reSko7mfUb2LeopZBScgAk6ACSegG9Vfs7xbEYjF3Ea4bdtR3ioEScpK5ASVJ1VhPP2pSkk0hKNlp4hgO+ttbLsgcEMVyyQdx4gYpvY7PkWe4GJvC3ly6C1OU6Rm7ufnvUui1C9tuMvhcPNr9ozCNJhQQXYjpss/vChlW7CjexL8S4UL9lrJdkVhlOTLMdNQYpa5wVLhsNdJd7DZ1YhQSYI1AERsdI1UU44XiVvWrd1PLcUMPmJj5bUtxHGph7T3rphEEk8+gA6kkgAdTQutx0ML/ZsPikxXfXA9tSqgC3lCmZEFZPmOs1LY3hyXrbW7qhkcQynn/MH15VB9n7uKx1sX2uHC2X/ZJaVDcK7Bne4rATyCqNIqQTA4uzibEX3v4a4WS4txLedDkdkbMiL4SygGdpHWo+YOjnBdnXtW+5TE3RbAhZFsui/lVyuwGgkEjrUnwzhVuxbW1aUKi7D9SSdySeZpbj2Gudw7WbrWXRWcEKjAlVJAYOp8M9IPrUB8L8dicXhziMReL+NkFsJaVRAQ5iVXMW1POI5U3MkPQ/7T9mVxtoWrly4luQSEyakTEllJ58qeWrJVQGYuR+IhQT75QB+lVrt/xPGYXF4S1YxJCYt8sNastk8dtPCckkRc5ydN6uFrClVCs7XCN3YKCfcIoX6AUotNiaKxxbs2L1+1fN64rWZ7sKLeUTGaZUkzHM1IYnDBlKuAysCCCNCDoQRVV4rjsWnFbOCXFN3d1c+Y2rGdRFwkA93H/D0JHPnVyv2CUKhmBiM4C5gfzQVyzz2j0ootagtFZwnADYU27N+4lvXKpCOUn8jMJj0bNS+A4YlhMtsbksxJlmY7sx5k1W7faq7hsdcw+MfPZzZEvFFTKYVhmygA6Os9NDoKs3HbVw2mNq6bbKrMCFRgYBIBDKdPaKKLXQZpjG/wAMJvi93rgqpQLCZcpIJGqzqVGs8qQ4vwm3fyFx4rbBlYbiCCR7GNRS3Z9rjYe3cu3Dca4iv5UULmEwAoHXnNQHbPHX8O9k2rxC3XylSlshfL5SVnmdyaJtKNsGm3RYWFGHMOhkCGUy2gEEGT6VFY7B4lBmTEO5DLKtbteJZGYAqgIMTUhiiArEiQASR1021opeKLT7AbepdFvhxKhj625uofUG2Dp7gUVntjs4H1+wXgdR5LiSJG2VgGXbryorFv4fhWnzEvt/JN+IT3xZP9v+R4oqrcZ4d39rGFfPbv51jfw27WYfSfmBVpJMaCTyExPzqP4Bh76Nd71Ei7ca5KvMSAMpECfKNa2k1ehFF1qMsDxP7Xh7FsHx3Tlvei24N0/3vCP/AHPSueB6cYxQ/wCV/wDxqQ7O9nhhXvusHvG8AHJNwvoZMfIUhw7hOJTH3MUbaZbgK5Rc1A8EHywT4Bp61HUtL3JFWtFxtiq1ibov3sUDZvXbYQ4ZTbUMAT4rxksPFmKD+5VhxbXAh7lVd+QZso9CTB0mNKS7JYG5Zw627qgOCSzBs2csSzNsI1O1PLXQZdyE+E2NJs3cNc0fDuRlO4DEyPcOH+op18Xlb7AuWY75M3tluRPpmy/OK5scCxdviT4yzbt93cGV0N2CwgAsPDAMqGjXn10u+P4WmIsvZvLKXBBHMcwQeoIBB6io9eWg+tiHZAKcFhSvl7i1H/YtWOzbqldmOF43AKbARcXhwSbRV1t3kB1KlXhWEmfN19hMfZsZicRYNy0ljC2m7xkNwPduOoPdAhJVVV4bc6qKBy0HomeL2osXv7J/8prPPg9gcU+ABsYi3aTvXGVsP3hmEk5u8X6RWm8cs3Xw9xbFtXuOrIAz5FGZSJJgyAeQqA+FXZ3FYCwcPibduM7OrpczbhRlKlR+U61E5BpFI+I2FvpxDhQxF5LxN4Zctrusv3uHmfG2adOkR61qL26qfxB7MY7GYzC3rFqyEwj5hnvQbnjtvsEOURbHXc9KuqI2UF1yMd1kNHzG9PCQmjJuPJ/8R4P+x/8A1xVXu8tVTjHAcbc4raxy2rQS0oTIb3iYRcBPkgH706eg11q2YgnLMeKJyzzjaf51LDqBIo2I4LbxZ4hauDe+pVuaMLFmGH+tRIqu9n+M3MObnD8Zo6KwsudmEHKs8wR5T/d3gVcODYXFW7+Je7aQJfuBwVuyUhQkEZROijamfbjswuMteGBeSTbbr1Rv3T+h16yVdUN6M67PD/c8N/Y2v8i1V/iUP/lY0PemP8NXHhWGa3h7NtvMltFaNdVUA689RVZ7ZcIxGJa0LSoFtMWln8x0jQDQaUcl4KBXmF8Rg8T31gvcS4iuxYLbKR93cAJJcyJMR6ipNrxt+MCSniAOxy6wfpTHG3sWyEJZtq5BAY3pAJ5x3YmnuEwyhUtvJQBUbqRADa7zE0elO7oBlVx3G8Tecu9+7nJJGW4ygA9ADAFFTrdjFLtkxuGKDy53y3ADsHWPCf8AUCioF8Q+GJJWl6cr/gLkzPVa/mLs8AmJ9K8OKImFnfnpsSDMbaRPU12tOEq2yJDf7cQCRbYxOnPRVYSI01Men8HYxRGyEx69GA/UGR1jlSiV1cvhACZ1IGnrufYb0DDQJjjHk5Kd480TuNInmBTtcaRm+7JynkdxJEjTXY6b+hkS2t43UjLEGJJ0MltQY28P+ub5MSfB4fMs6mCIEkERvrQMIdWMWclxsmqFoE+bKSJ20kCR7/OnR4gyz93MAnRt4Rnjyzyj5/KmWE4jmKjJEkDU/u226f8AMj5U/XHQzDLorhcxOmqhp20GoHvQMJD48QK5vui2WIg+aWRdNN/ETB6DrIefbiASLeaI0UmTKZ5AyyQDptO5ifDTK3jyJlQAMknNtnMa6cudOLfFyCQbZkZPxfnNoHccu9/w6xIqGQaJjCYsFipUrBKiZ18TqOUCQmYa7EdRKWM4sUz5bbMVIA38QhtRAOzIyx7HmKUbH5Soyk5sm377BdOuWczbQutepxAmyl3JGbJ4S2wcgDWOWYVAyQ8OPbMRkEC5kDZjqO7NzN5dtl95101i24mzZc1ormVG1bRc/eeY5dIyD5uNt6fX+M5SQbexjzaedE6fvz8qRx3FADbGSc4BkHQS9pOmv7Sf7po4DMjbmN1AKnV8sgzAhYbYaZmVf15GmbYqUVsurFQVnbMQDrGsTO3Kn17iQgHIdTlIBkg+LQiORVZ6ZpOgphd4iCNFJJRWiRqWyyoJ0kZ13jflrU8WRsYjGMwH3cSwXUnmM0g5fEvr9YMgNBjJiViQ3P8ALlgbc8x+lP8AFYyFVspIYxGsjQwSCJ3AB6TrsaYXsfpOQnloZ3VXnaYlo9N9piRAMZtjSY8O6qd9AWzSDpyyxPUjam7Yw6+A6Ec9TKhiQI5TEc4+VP0v5iwiIJ19mZfr4Z9iK5uCpECyMuYswTk1BURMHXJrqNhmOvp7x0zSDH896dPTTF+Vp6H+FPLysbl53y9yLxLOlskAG4zAjQPlO3MQPAhEn1FFNVuhyzgE7FmC7zAGsQd9h6+tFZ6PE5Y6Q2NHwv8ApvgMOPl4jLcvRpJei3JlaWSkFpZK0zMumOUpdKboacIaBkiHNunVo00tmnVqgYSHto08tGq7xXtFhsKPv7qodwu7n2USfntVP4j8X1Uxh8OW/eutl/wrP8RUMpJbhpNmwWDT+1civnLFfFniDDwmza9VtyR/3lqZr8Q+KtqMS5/6bVuP0SoZTRIos+nRfJp1dvQBXy5b+JHFlaPtLZvymzaJ67G3NSmE+NHEFI7xbF0c5QqT81YAfSgtMemfRbXswimN1qy3g3xrsMQMTYuWSfxIRcX3OzD5A1fOGcew+LTPhryXRzynUT+ZT4lPoQKONdAXY7vPTK69KXXptcap0gBG41NbrUrcNNrho0CxC4abXKcOKbvRoEQakLuxpdjTPHPFtzMQrGekAmaU14WPjdTT9URWNuEA3gyqqE2wXgCSWUsuYQS2RtTsFMeY0VJ8Is2kwq+PutcouwoumNQiM4GcAEyfUwfzlY/5kI+Gm69H+yZsJ8Q7ZIY3gN60ucqGXmVMx7jce+1MFrQeGqQ5z6gg/P3qocb4YbFxhByT4W5GdY+WorYQyW6ZjJwrVDRDThDTVDS6GjYyHDXVVSzEKqiSSYAA3JPIVnfaj4hu028GcibG7Hjb/onyj139qjO3Paj7Q3c2j9yh1I/4jDn/ANI5D59Is3wh7GYfEF72KGdreUrh2GmVwGW6w/GpnQbaGZkVy+N42OGDl0XYt4sTkZ5Z4deu/eEGGaDceYJ3JJ1J0k/I1L2eB27TI10NdXQsoOQkTBAIOhgq0z6eotXaXgh4deZCgbCXmJtsTokwcp0OWG8p5HWmC4BFNtHk2zBBB138QjkQGGmoOYkaeEBiy4ssFNap79y1hxyc5YpLxPWD6OtWq2t/3rT09nLJu2LmBvW0e4wHdg5nQgFs8E5kKlPEp0nlyKXGuKsFAwt5ltyDKkd45LMLtxmGpnQgqdZP7oEvwRwmExlzDs8llykzmBW3bMMolSRmYxroKr2DtMTsx1kxO3P3rmxS+Y45G5KLpXo/6tN/U6/C4PnQ5o+Funa1X/Ht9zqwR4mYHkyMrEMZElw4OYHcbzuOtRmJw9uWDgBSfCsawQGGUAE6Zo0qVwVtGk3byWGFtnBdJFxjr3agMoB1jrtGxpBrzC4IhSVViIDZSQwg5gRtH0rovkjDl7V+fqcPhOIzZviMpaNT5kk9lVdFtov5GzdlrV7Dd7YbJcRgLivMBWIHeNqcgB57EAkCQRUBiLOJwGIgl7F5NirQY9CDqpj+tX3sviDcxJtNqMTbuC7mLSwRSRMEHZmG+gOnKori3B+87w5kCi86gC73jQDEeMl8wyxmO30qtw2RvLKEpUqtXv7Xp1vp2L3F8K4yjGKuTaWm32LL2H+JXfMtjGlVuGAl0aK56ONlY8iND6aToFxq+beLcNaywmcrSVJ0MTGo5H+IrT/hj2pa+hw95puWhKMd2TQQerKY15gjoa6eLJejOXONXXQ0GzhWuTlG0T89BSFy2FMMdefT/wA0LiGWYMToaaXXmrCTIhfGXlGi/Pp8qjmpR6TCyYo0qBYniE1jQ6cqQt2c7Kn5iF+pj+dS/CrRZu7VZZtmjYcz7VO4Ps/atS7NmZQTroAYOoqLPkUccvZhY4tyTXczfH5LzkXoNpgMmXdbZCuiq24nwkxuZ30or3ji5GyMRmhQZZV8gycwZBChhA2I+ZWUhailBtI3iw4Jxi5LWkXbivaHIWRF8QIIY9NyKruOx73mzOfYToPaleJ2WBBdCvh33Hpr+lR4rZQhFLQ8+lJtiq1WO33He6tdyhi5dGpG6psfm2o+tWXNAJOgGpPtWN8Z4gcRee634joOijRR9P51FxE+WNLqHijbFOB4DvbgkEqCJABJYnRVAGpJPIdDV+s3b2ExFm8qvbuKsd23/EtDdBuCASDA9NjExXZu19nGFZwTJN2AILB7ZUhSYDMoYGJ+kzU32g40l0pbUsAGJGbwlyRACr5o9TGoFcPLk5pVVx1s0XDRnDlxfLTjLWUu316V262aTwvjGE4ph2GVbg07yy4BKn2PIEMM3oapfavsZeti0cHbRraQD4ir5dFlpMEZZBMzz12qD4d2heyLluwi99dyuX08IWNW/NI0AnmTVw7O/Eq24VcYpstH7YKTZaCQZIBC6jfb22rkPBn4WTngVxvb09v7tYeXFLBJtPRdSl4PE27ZDHwKwa3eK6TbcZRcjYuhKtmAnKDMyKbJaNpmRo7xSBc1mTEhgeaEGQdoNWXtj2fQN9osgXsLdlmNtgyITuCV8qNJIOwOhjSuMF2bs3rSDDXGu5PwOVXE2RMgBjC3LQ18J9IjWr888ZxWZbNU/Rrv2ff6fWxw0o4JvJHWMtf/AJfb27fYruF8IUL+Z1PrBkfIAg0ww91rjaxluNFveTHhQZeZMSNZ1qfx/Zm+ucKLnigBjh8UrWyCMzKLYe3cLqMhJMAUrgOwd1h+yJTL+0v/AHVtRt4s7G6dOSogPUVafHYJYuWW9ae/1ONw/BvhuNnni1Tbr1TbdfoMeF3DbzXLcd457m0SoMZSTfvGZPdqIXQjMxHSvMHaZrtu0iteL3Mz5VGYq7y5iIAY5tDykTO7zF8ItviEt27n2q+8ICqhbChdQtpAPKImdhHMma0jBHC8NtZbjr3rCWgA3XOw0GsagCdBO9VMnEfIxvlVzl09P4X69jp5LWR5X5noo9u7721ovS/cr3E/hjavW8Q7SL7p90M3htsuo0/eIAO8CsW7P8TOGxFq8PwN4h1U6OP+0mt4vcYv4vvF7sWLBUhMxOdyYgtBGVRqYHQamsL7UcNbD4m7bfUgzI2YNrI95NN8LzzcpQySuWjrevqUOLwOMVNqulG8l51GoOorhhUL2Ix3e4Gwx3VMh/8AbJT+AB+dTTGtPF2rOQ9BFqkeBKveDMsjbafWmLRzqU7OYshsqIJMS3oDz+tPPyjLctQIUkKoGkTHKq92kUm1dCHxFHCxuSVIH61O3rhzgDXrNRHaFQJbMBG7dPXppVNuot+hYW6KlxDAtiLl5UZFu2ygJiRIUa3CDmGZWOUAR92uu9FVi7jXweFFtL7G9irj4i5iIE92GCW3GpgXCFjfQnaa9rK4uF4lx/7c1yrRXHetL9ruvQ1GDPmcfA69LWj36m2NbUb7HQjSD8qie0nB1uWpQAMvlgAb8jptUnfXTWlLN0eU6g1rE2naMq1ejMZ7bFrGFvyNSoTTbxwND7NWR2bRdlRd2IUe5MCt2+OeEFvABkWM19A/tDkH6gfWsW4AD9pswYJuKOXMxz0+tDnyczv0DwY9Uu7NKt45CRaazdEIoK5FYoJAJBDbiAAR19Kdvi8BaljhnBJ1zYa42YxsWIIOgJ1PU0cJssl2+Wy5gVSF2ACh4/8AyU07Q4o94yAgImGa8R+ZiWtoD6d4tsnrqNiZzMsSlleNN16M1ORVjU3v7EAhQm6+HELIs2fNt4RPiAaZJaDyAFTuFsm2n3ZX7pdg6hvCAPLOYzIEDeajMGg+6gmFBfofEIXTl5j+lNrhVbgXKrPkVUAWEQAQXYHzOcsgzMkn8tdKcE2oXsvf7lzxYMSpJ3p9Xrouu/5E7wm0LNvEXO9Nm9muMbIu+EKoOUSD4hMqSS0kbc6anhGKZLV23dw0sgaA4tN4pIEBQBoRzBPOoa/by2suVCoUF5Yk3DJ3nViWYEL7zpTlLDXCZFq21wGLruAtlV8xgrAIXnJmRz3OPC5JJzxy69r07dDjTzQwTUcj5ZP/AJ9iy4O5xIWrpvX7ls21zW0Vlu97sIDgnJrlGvWeRpDG8Pxd0Wu9usWdyrIzTkyzEGShYjKduccqheydoJiLYCr40u2yy7HTOvKD+zri73SYG5YuMmbvVYIPCdQgdYjQzbYZttd6jzcPkwT5Vy34Xaj0la79Hv8AsBw3GLIlLbzdt1r0V6lh4bg71q9dsm61tALeZrZGZi0F4cQ8KWUeIxB2pTsncWXS6yG4hzOzaFA0jIWYASGtk+meqTbtqbnltl7qTbUElUXKGkjmdxrzFK4eyqMrOqOELszwWloygCYDEEghZ5a0OfhHK4Snq0un939yxhlzR+bDVa69/wBO/wDJpv8At/DDQXc/9mrMDP70ZT9f0msh7f45b2MZ0DKMqAhgAwIGswSPoaksfx5bFpEtm27lAfA2ZVmfPp5xJ01PWNKpt24WJZiSSZJO5NBwPARwTc1fbUrfEM+OUFGEre77I0j4U40m1etH8DBx7OCCPqk/Or8cSTp1rL/hWrd7fP4cign1mR+gatHmtJh1gjP5PMS3C7SOYuMFAEQdNTpVowXD0tghCdef8Kz9FLEAak1c7Vu6qjXkASPQDlypssfUfGyS+zHLuSepqrcTtZm7pmaGIU/3tDEe9TeF4g0sH1jbLr9ai+1mFm1eg5SbbQZgiVMEdCKiSe3cNtVZmeNuvisdcXDi1DsbVkZcym1YBy6g5QpyO433HpRUMmIuWGW7ZYo6mEyb6gggA6RlJ/Sih4jHmwcuLDKKiopa3f5AYljy3Nxbbe5u17Gaab13hbLmDtTbh+DnxNtUrirmUZtIon2QZS/jH4+F3huyG28c4DqCY9mNfO+GvFHRwSCrBgREjKQZE6Tpzr6B7WXTfS7acQHRlBGxzDT6V89MpBIOhGhHqN6jy4+WvULHO9uhq3ZviQv3MRGXVxcGWfKVCc9d7c/PSKO1eHK27lwfjtpZMzplvLdWIHOW3009qoPBe0t/DEZGzKNMriRB3CndRzgGJA0qX4t25N+3kaxlOZGDC5p4TqCuTWdt9K4suFyxz80fKaCHH4pYOSb1RN4OyzPcyI9wqFEIJPMgTsJLAa/+Kc8DwNu9LYpr6utx1W2lu4EAMLJZbZYtmGxOmWIjSo/sz25s2TdDoYulW1iQVTJGxEGSZkRBGuaKdp2usNmNxgGYycr7QqoNYljCAk6SSTpR8RGavlWrJsnEfisjhzcsFs06b1GPEuC3GKgWrtyLulyCFNtT4WyGDnaRJjQDQCaR4xgbiI7X1a3abLJKkZssws89eXt0pbjXbnwnuJBYnLFxiVGo8UrA/CQFadIOm9FxeLe62a67O3VjJq5wWfiYxqUYpfW/ydHH4+GDJPn5pSl9P43HmL4zcZvu2NtQfCFMEbjzDWYJ586jTRRVicnN80tynGKiqQKY20r0uYiTHSdK8ooQrPK9oopDGsfDu0owSFd2Zy/uGKj/AAhasqisk7G9ozhbmR9bNw+L907Zx+k+ntWtW2Gh+YroYJKUaXQq5E1IsGE4OUIuEhY1jntyqbW4Cgnc1BYfGBvxGOnt6mo3GY0mYYmeWsAUzg5PUfmUVoO0xhsMwkN7dfXrHSlsdizewtx2EQlwaQCYU+XMCAfeRNQ2JwrKoeCVIBzcgTyqPxuKYWbiycpVpHyNSfLUtgOdrRlRw19rb97hu8s3QCO+uvbuuAYBVLaoLaT1MnfaivOFYZrrrbtDMWJgE5QSASf0U15QZsfAYpVma5t/E7YMZ8Q/Jt6JI2vDYgx1mkOKcVm2ywVOgB69agxjWAgGkbjG64AME6a7Uli1tkjyaUhpinJOp22rJ+2/Du6xTEDw3fGPc+cfXX51s2L4M6asyfU/0qn9vuCG5hyywz2vGI18P4x9BPyFPmipw06DY24y1Mqoryva5xbCiiikIKKKKQgooopCCiiikIKKKKQgrS/h3xg3LRssfFZjKeqHYf3Tp7EVm1q2WYKoksQAOpOgFaf2B7DYq0z4h1EZSgVWBJkgk9DGUbTU2BtSvoR5acaLVnpbC4drpCKAOrHb5mpWx2YcwXdU9NSasGBwK2UyjUA7856mrk8sVsV4429yOtYUWbUOxYEQRus/zqlcWtFQ+mmViOkQYrSLqgkTt/CoztFZtfZr2ZBlW3caQBIhWM+9R48vK7YeSFx0KN8OMKiXzfuuiLaTKC7ZfHc3EkgaKB1PiG1FVTAXm7vvRIa8c5AMGDGUTIkBQteVmfiXDrjOJllt1svZGj4X4ZHFggss1GTSbVd/qXZHpTD3AGB6VxisM9sgOsTSINbDcyd0ydxuOzKvTmP4UwFwTptTQPRmplBIJzsy7tvwH7NezIPubhJXop/En8x6e1Vyti7T4AX8LdSJYKXT/qXUR76j51jgrnZ8fJLTqXMU+aJ7RRRUJIFFFFIQUUUUhBRRRSEFFFFIQ54XhnuXraWvOzDKehmZPQDcn0r6i4ZiM6QqkBdPCBHU7V84dibDtjLRQTkOZj0WCCT9Yrc+z+JAuQWIDab6TyqzihcGyGcqkkT1+7mGsiNNRqKTssY8JPqKfNaXmZ+dcEBdRT2PR2zqozaabmovtHYNzC4gKwANq5rP7h5V3fxgEhhoaicZjCtu4FnLkca8pUj+dM06bDhTmk+5lfFrshbSkKGG5ViBlgiI9oorriCK1oX7mqI6qIJUnMLkMonUEg8joAZ1r2qHD+GFar2Sf6mo43kyZ5OXL0q5SWldlpRuN3htu4IcT8/9R8qYXuylsxldl+hH/ilkzIs894Go+XpSq44PAIyma6SclszJOMXuincRwDWXyt8iNj7U3FWrtdbJRW0gHXqJ0+n/AIqEwPC3ugso06xuaswncbZXlCpUhogrCbiQSOhI+mlfR/DOClpNzOgHpEe871843XzMx6kn6maq8VJOqJ8EWrOaKKKqFgKKKKQgooopCCiivJpCPaK8mgUhFw+Gd+MRcT89v9VI/kT9K0205UhhoeRqC+FfZpsLnxWItxddctq2w8SqSCXIOxMAAbgT1rQhxBXOW6oYDaRMVdwzcYU0V8kbldkBc4nc2zaRFSvDrl4gBkbKecHWlMZwTvLuZCijwysEa+0dKlLzsDJ22kcj7fyopTjWiGjF3qJWsLnEtoBtTTH2F7q6CAVyPLSAAMpkkzpUn34YAMDvUN2iwgNt0BOV1ZW9ZBB+cGoW6Tsmh5lXcwfjvFO+uKq+RC2SfFPIt4jscqwJ0AHzKmeLdn8Mt7Lbe9dREXMWYAd4fMF8PkC5RsNZ5V5UePhsuWCyRWj1LHEcdFZZKb1vobe/DwT5yFaZAOx3kf0qNCNanvDMbEVxi+IOrESI5Ujd4gXWDoauKMupz3JD/EXFvIyyJjQ85EVE8O4m9rQHToaSZjoRXoUTJEmakUElQDk27HnH+0LJhcTchTltNB6Eghf8RFfOArXvizxcJg7dhRlN5gTpuluGJ/7sm/Q1kVc/NXNSLePYKKKKiDCiiikIKKKUw2Ha46ogzO5CqBzJ0ApCLb8Mux44hiG72Rh7IDXI0LE+RAeUwST0B2kGtwwHZbBWv2OHtg7aoDPvI196guyHCl4fhUs5gXYl7jKdC5iQPQABR7TzqXDtlLgtlkDeZJIGg3OpqxCDSsilJNiN/s3aXMWsWmtnXVASv89KRt4TDoB3K2UdSRIRVbnEmBrUrhuNZQQ6s2U5fITuC3LzCAdR6daacSxOHuEHIZXQHIeUkEdflR83cblPOHkZvGwHuR/rmKd4jALmJW4oO240iNPrUZgxZTxFNNQPBroU+muT6Ty04vcRsSfAfNJJQjUGZk+raH3jnSbd6CSVDw8QuIYYgrpJ02O2tOG4wCpl1nkCRJ/1BqvYjF2mUjJIy7ZeSSY+RBIH9aYX7lpdcnMr5Seevyk709WKyzHj2u6/IjWmfGuIl7NzUao0H5GKr637UjwH3ynqP5t/H1pa869wxHhQW2PSBlJooxV6gyk0tCn4ewikMYBXdmOms7zpu3Pr7UU64VwwXxnvDQEqLTco/E6n8ZnQHQAg86Khz/H8WLI4QjaXUm4f/S+ficay5cnK303LrdvZq4BpEGu7dyCCNxXRo59jpLhEiPkaMTiEt22u3mFu2gklj+ij8THYDmaacX4wltGu3iFA3PMnkAOZMbVkfartPcxrjN4bSeS3Og/ebq38OXrXzZFBepPjhzP0GvaTjT4u+15/+lF/KgnKv6yfUmoyiiuc3epbCiiikIKKKKQgrRPg/wBmjiLty+R4bXgUx+JhLR6hYH9+s7rbfg7x6ycKMMhKXbeZrgOufMfOvUAFVI3ED3o8fmBlsXp+H2YJVAXUaLmIBPKTtHU1DcW4rezgJbVQuwzD1nb2H19KkrWMVWbXfkRI/hSGJZWkwJ6irOt6kXTQa8P4veziUGpjzxpI1/j9KsZa60fdLy1L9QsxpyJYfIddKRibTZiVuFd9MoPIAb9DJ+dOf9pX9u+IE7ZVOnITvTSjewlLuTnFcTdCAC2s6yM+28Db2+tVe/iL3O2J6Z6fG+W818idNVXUkmPnqB8qcW8GGJ++jaAUGkCDr6nX5UloO9SHTF3V/ANh+Ib86TuYu4TqgH96pHGcJeTkuk6yPAu3T2/Woy9grgP7QjTbKvSJ+utEgWcpeb8Sx7EHlP8AGR9K8xV0i3cIGyMYiZgHlz9qRaxcn9of+wUu9hhZctJhGkx6HX0pS2Y8PMvcqHCscbQWdQyjvAeb/nEbGNCOkdK9rvg1iy10DEM624MlMuYHl5uR1/TroVm5wg3bX6m2/E/I8Gv2bLnSWMxaWka5cIVFEk/63PKKuF/A2n8UQecc/lWIfE3jS3cSbNnS1ZMEcmuDzH2Hl9wa1M+IUY2YOOFtkH2k46+LuZjIRdEToOp/ePP6VE0UVzpScnbLiSSpBRRRTDhRRRSEFFFFIQU64VxB8Pet3rRh7bBh0PUH0IkH0NNaKQjdrXFlxVpLq+W4AY6EHVTHMER8qZ4hbQ1cRIO5bYzPtrcP1qofC7iMNdsNsR3i+hEK31BX6Vo6lIhhNXoeKNlaXhlRDO1mCCYDb6sJykk/QzXVi1hzIJ0Gh1aBv9OdS63EnyiJrq7fB8qhR6Cj5GDzIa4a9h7RkDpzaNZjTblUgrYR4LRIEjV/xbbaaxTBxNSXC8G2pIA9/wClNLHS3HjO2N8XYwiqSDBYHTM4kIMh+gYj61ENdwzKQdAvikFtM8rJ9DrU/ily3ACJXY+x3r3F8HVVLKZEae86U0VHqPJvoVk/ZtRudZEsOs/5j9alcRj89h0UgBkYS0wJBEk7wPrTRlFJY9Pu3G4KHb1B0qSWNUwITfOvcpKLBykkMCQV0JBBg7be+x060ULjbmpm3n8OZighQBlRDlHi0/DB/Nymvazrh6m0/FZFpS/P9v0NUx+LdLF1laCLbkHTQhSQf0r5zmdTRRXW4jdGTx7BRRRUBIFFFFIQUUUUhBRRRSEFFFFIRPdhXIx1mOecH2yN/StbNeUVf4XyP3KufzHteiiirJAdqedOrN9guhr2igkHEXvMcoptevNlIk17RUcUSSI16acUaLN0jcW3P+E0UVNLZkMfMZ5wtBlLczqT9BRRRWan5mbvh/8AxR9j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6" name="Picture 4" descr="http://ecx.images-amazon.com/images/I/81DPp1XcT%2B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48603"/>
            <a:ext cx="2100213" cy="315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142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ru-RU" dirty="0" smtClean="0"/>
              <a:t>Модель 6-ти уровней</a:t>
            </a:r>
            <a:endParaRPr lang="en" dirty="0"/>
          </a:p>
        </p:txBody>
      </p:sp>
      <p:sp>
        <p:nvSpPr>
          <p:cNvPr id="41" name="Shape 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dirty="0"/>
              <a:t> </a:t>
            </a:r>
          </a:p>
        </p:txBody>
      </p:sp>
      <p:sp>
        <p:nvSpPr>
          <p:cNvPr id="43" name="Shape 43"/>
          <p:cNvSpPr/>
          <p:nvPr/>
        </p:nvSpPr>
        <p:spPr>
          <a:xfrm>
            <a:off x="2242125" y="1792763"/>
            <a:ext cx="4659750" cy="3201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Само-сознательный уровень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Shape 44"/>
          <p:cNvSpPr/>
          <p:nvPr/>
        </p:nvSpPr>
        <p:spPr>
          <a:xfrm>
            <a:off x="2242125" y="2112938"/>
            <a:ext cx="4659750" cy="320174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b="1" dirty="0"/>
              <a:t>Само-рефлексивный уровень</a:t>
            </a:r>
            <a:endParaRPr lang="en" b="1" dirty="0"/>
          </a:p>
        </p:txBody>
      </p:sp>
      <p:sp>
        <p:nvSpPr>
          <p:cNvPr id="45" name="Shape 45"/>
          <p:cNvSpPr/>
          <p:nvPr/>
        </p:nvSpPr>
        <p:spPr>
          <a:xfrm>
            <a:off x="2242125" y="2433113"/>
            <a:ext cx="4659750" cy="3201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Рефлексивные размышления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242125" y="2753288"/>
            <a:ext cx="4659750" cy="320174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ru-RU" b="1" dirty="0"/>
              <a:t>Уровень мышления</a:t>
            </a:r>
            <a:endParaRPr lang="en" b="1" dirty="0"/>
          </a:p>
        </p:txBody>
      </p:sp>
      <p:sp>
        <p:nvSpPr>
          <p:cNvPr id="47" name="Shape 47"/>
          <p:cNvSpPr/>
          <p:nvPr/>
        </p:nvSpPr>
        <p:spPr>
          <a:xfrm>
            <a:off x="2242125" y="3073463"/>
            <a:ext cx="4659750" cy="3201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Уровень обученных реакций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242125" y="3393638"/>
            <a:ext cx="4659750" cy="320174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ru-RU" b="1" dirty="0"/>
              <a:t>Инстинктивный</a:t>
            </a:r>
            <a:endParaRPr lang="en" b="1" dirty="0"/>
          </a:p>
        </p:txBody>
      </p:sp>
      <p:sp>
        <p:nvSpPr>
          <p:cNvPr id="10" name="Shape 61"/>
          <p:cNvSpPr/>
          <p:nvPr/>
        </p:nvSpPr>
        <p:spPr>
          <a:xfrm rot="16200000">
            <a:off x="900954" y="2618063"/>
            <a:ext cx="1921050" cy="2704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09437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000" y="72000"/>
            <a:ext cx="9000000" cy="777376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 rtl="0"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ru-RU" dirty="0" err="1" smtClean="0"/>
              <a:t>Критик,Селектор,Путь</a:t>
            </a:r>
            <a:r>
              <a:rPr lang="ru-RU" dirty="0" smtClean="0"/>
              <a:t> мышления </a:t>
            </a:r>
            <a:endParaRPr lang="en" dirty="0"/>
          </a:p>
        </p:txBody>
      </p:sp>
      <p:sp>
        <p:nvSpPr>
          <p:cNvPr id="53" name="Shape 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dirty="0"/>
              <a:t> </a:t>
            </a:r>
          </a:p>
        </p:txBody>
      </p:sp>
      <p:sp>
        <p:nvSpPr>
          <p:cNvPr id="55" name="Shape 55"/>
          <p:cNvSpPr/>
          <p:nvPr/>
        </p:nvSpPr>
        <p:spPr>
          <a:xfrm>
            <a:off x="2074950" y="1963013"/>
            <a:ext cx="1856700" cy="988875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buNone/>
            </a:pPr>
            <a:endParaRPr lang="en" sz="1350" dirty="0"/>
          </a:p>
        </p:txBody>
      </p:sp>
      <p:sp>
        <p:nvSpPr>
          <p:cNvPr id="56" name="Shape 56"/>
          <p:cNvSpPr/>
          <p:nvPr/>
        </p:nvSpPr>
        <p:spPr>
          <a:xfrm>
            <a:off x="2189250" y="2077313"/>
            <a:ext cx="1856700" cy="988875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endParaRPr lang="en" sz="1350" dirty="0"/>
          </a:p>
        </p:txBody>
      </p:sp>
      <p:sp>
        <p:nvSpPr>
          <p:cNvPr id="57" name="Shape 57"/>
          <p:cNvSpPr/>
          <p:nvPr/>
        </p:nvSpPr>
        <p:spPr>
          <a:xfrm>
            <a:off x="2303550" y="2191613"/>
            <a:ext cx="1856700" cy="988875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Определить проблему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Shape 58"/>
          <p:cNvSpPr/>
          <p:nvPr/>
        </p:nvSpPr>
        <p:spPr>
          <a:xfrm>
            <a:off x="5262056" y="1963013"/>
            <a:ext cx="1750050" cy="107415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en" sz="1350"/>
              <a:t>Activate a Way to Think</a:t>
            </a:r>
          </a:p>
        </p:txBody>
      </p:sp>
      <p:sp>
        <p:nvSpPr>
          <p:cNvPr id="59" name="Shape 59"/>
          <p:cNvSpPr/>
          <p:nvPr/>
        </p:nvSpPr>
        <p:spPr>
          <a:xfrm>
            <a:off x="5376356" y="2077313"/>
            <a:ext cx="1750050" cy="107415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en" sz="1350"/>
              <a:t>Activate a Way to Think</a:t>
            </a:r>
          </a:p>
        </p:txBody>
      </p:sp>
      <p:sp>
        <p:nvSpPr>
          <p:cNvPr id="60" name="Shape 60"/>
          <p:cNvSpPr/>
          <p:nvPr/>
        </p:nvSpPr>
        <p:spPr>
          <a:xfrm>
            <a:off x="5258691" y="2191613"/>
            <a:ext cx="1978650" cy="107415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Активиро-вать</a:t>
            </a:r>
            <a:r>
              <a:rPr lang="ru-RU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путь мышления</a:t>
            </a:r>
            <a:endParaRPr lang="en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Shape 61"/>
          <p:cNvSpPr/>
          <p:nvPr/>
        </p:nvSpPr>
        <p:spPr>
          <a:xfrm>
            <a:off x="4308769" y="2625113"/>
            <a:ext cx="896400" cy="2704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62" name="Shape 62"/>
          <p:cNvSpPr/>
          <p:nvPr/>
        </p:nvSpPr>
        <p:spPr>
          <a:xfrm>
            <a:off x="2746629" y="3582103"/>
            <a:ext cx="853263" cy="199125"/>
          </a:xfrm>
          <a:prstGeom prst="rect">
            <a:avLst/>
          </a:prstGeom>
          <a:noFill/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ru-RU" sz="1350" b="1" dirty="0"/>
              <a:t>Критики</a:t>
            </a:r>
            <a:endParaRPr lang="en" sz="1350" b="1" dirty="0"/>
          </a:p>
        </p:txBody>
      </p:sp>
      <p:sp>
        <p:nvSpPr>
          <p:cNvPr id="63" name="Shape 63"/>
          <p:cNvSpPr/>
          <p:nvPr/>
        </p:nvSpPr>
        <p:spPr>
          <a:xfrm>
            <a:off x="5760133" y="3582103"/>
            <a:ext cx="1144325" cy="199125"/>
          </a:xfrm>
          <a:prstGeom prst="rect">
            <a:avLst/>
          </a:prstGeom>
          <a:noFill/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b="1" dirty="0"/>
              <a:t>Селекторы</a:t>
            </a:r>
            <a:endParaRPr lang="en" sz="1350" b="1" dirty="0"/>
          </a:p>
        </p:txBody>
      </p:sp>
    </p:spTree>
    <p:extLst>
      <p:ext uri="{BB962C8B-B14F-4D97-AF65-F5344CB8AC3E}">
        <p14:creationId xmlns:p14="http://schemas.microsoft.com/office/powerpoint/2010/main" val="26296059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>
              <a:buNone/>
            </a:pPr>
            <a:r>
              <a:rPr lang="ru-RU" dirty="0" smtClean="0"/>
              <a:t>Архитектура</a:t>
            </a:r>
            <a:endParaRPr lang="en" dirty="0"/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050061"/>
              </p:ext>
            </p:extLst>
          </p:nvPr>
        </p:nvGraphicFramePr>
        <p:xfrm>
          <a:off x="72000" y="972000"/>
          <a:ext cx="9000000" cy="363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3830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>
              <a:buNone/>
            </a:pPr>
            <a:r>
              <a:rPr lang="ru-RU" dirty="0" smtClean="0"/>
              <a:t>Архитектура</a:t>
            </a:r>
            <a:r>
              <a:rPr lang="en" dirty="0" smtClean="0"/>
              <a:t>:</a:t>
            </a:r>
            <a:r>
              <a:rPr lang="ru-RU" dirty="0"/>
              <a:t> </a:t>
            </a:r>
            <a:r>
              <a:rPr lang="ru-RU" dirty="0" smtClean="0"/>
              <a:t>Обучение</a:t>
            </a:r>
            <a:endParaRPr lang="en" dirty="0"/>
          </a:p>
        </p:txBody>
      </p:sp>
      <p:sp>
        <p:nvSpPr>
          <p:cNvPr id="74" name="Shape 7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lvl="0" rtl="0">
              <a:buNone/>
            </a:pPr>
            <a:r>
              <a:rPr lang="ru-RU" b="1" dirty="0" smtClean="0"/>
              <a:t>Концепция</a:t>
            </a:r>
            <a:r>
              <a:rPr lang="en" b="1" dirty="0" smtClean="0"/>
              <a:t> </a:t>
            </a:r>
            <a:r>
              <a:rPr lang="ru-RU" b="1" dirty="0" smtClean="0"/>
              <a:t>как базовое понятие</a:t>
            </a:r>
            <a:r>
              <a:rPr lang="en" b="1" dirty="0" smtClean="0"/>
              <a:t>:</a:t>
            </a:r>
            <a:endParaRPr lang="en" dirty="0" smtClean="0"/>
          </a:p>
          <a:p>
            <a:r>
              <a:rPr lang="ru-RU" dirty="0" smtClean="0"/>
              <a:t>Концепты создают граф со связями</a:t>
            </a:r>
            <a:r>
              <a:rPr lang="en" dirty="0" smtClean="0"/>
              <a:t>, </a:t>
            </a:r>
            <a:r>
              <a:rPr lang="ru-RU" dirty="0" smtClean="0"/>
              <a:t>похожий</a:t>
            </a:r>
            <a:r>
              <a:rPr lang="en" dirty="0" smtClean="0"/>
              <a:t> </a:t>
            </a:r>
            <a:r>
              <a:rPr lang="ru-RU" dirty="0" smtClean="0"/>
              <a:t>на</a:t>
            </a:r>
            <a:r>
              <a:rPr lang="en" dirty="0" smtClean="0"/>
              <a:t> OWL(Web ontology language).</a:t>
            </a:r>
            <a:endParaRPr lang="en" dirty="0"/>
          </a:p>
          <a:p>
            <a:r>
              <a:rPr lang="ru-RU" dirty="0" smtClean="0"/>
              <a:t>Семантические сети доменных концепций описывают Домен</a:t>
            </a:r>
            <a:r>
              <a:rPr lang="en" dirty="0" smtClean="0"/>
              <a:t>.</a:t>
            </a:r>
            <a:endParaRPr lang="en" dirty="0"/>
          </a:p>
          <a:p>
            <a:r>
              <a:rPr lang="ru-RU" dirty="0" smtClean="0"/>
              <a:t>Система создает семантические сети из естественного языка</a:t>
            </a:r>
            <a:r>
              <a:rPr lang="en" dirty="0" smtClean="0"/>
              <a:t>: </a:t>
            </a:r>
            <a:r>
              <a:rPr lang="en" dirty="0"/>
              <a:t>Firefox is a browser.</a:t>
            </a:r>
          </a:p>
        </p:txBody>
      </p:sp>
    </p:spTree>
    <p:extLst>
      <p:ext uri="{BB962C8B-B14F-4D97-AF65-F5344CB8AC3E}">
        <p14:creationId xmlns:p14="http://schemas.microsoft.com/office/powerpoint/2010/main" val="3568261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ru-RU" dirty="0" smtClean="0"/>
              <a:t>Архитектура</a:t>
            </a:r>
            <a:r>
              <a:rPr lang="en" dirty="0" smtClean="0"/>
              <a:t>:  </a:t>
            </a:r>
            <a:r>
              <a:rPr lang="ru-RU" dirty="0" smtClean="0"/>
              <a:t>Обучение</a:t>
            </a:r>
            <a:endParaRPr lang="en" dirty="0"/>
          </a:p>
        </p:txBody>
      </p:sp>
      <p:sp>
        <p:nvSpPr>
          <p:cNvPr id="80" name="Shape 8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buNone/>
            </a:pPr>
            <a:r>
              <a:rPr lang="ru-RU" b="1" dirty="0" smtClean="0"/>
              <a:t>Люди отлично умеют распознавать множество путей</a:t>
            </a:r>
            <a:endParaRPr lang="en" b="1" dirty="0"/>
          </a:p>
        </p:txBody>
      </p:sp>
      <p:sp>
        <p:nvSpPr>
          <p:cNvPr id="82" name="Shape 82"/>
          <p:cNvSpPr/>
          <p:nvPr/>
        </p:nvSpPr>
        <p:spPr>
          <a:xfrm>
            <a:off x="2339717" y="1954294"/>
            <a:ext cx="1502324" cy="2653706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>
              <a:buNone/>
            </a:pPr>
            <a:r>
              <a:rPr lang="ru-RU" sz="1350" dirty="0"/>
              <a:t>Обученные знания</a:t>
            </a:r>
            <a:endParaRPr lang="en" sz="1350" dirty="0"/>
          </a:p>
        </p:txBody>
      </p:sp>
      <p:sp>
        <p:nvSpPr>
          <p:cNvPr id="83" name="Shape 83"/>
          <p:cNvSpPr/>
          <p:nvPr/>
        </p:nvSpPr>
        <p:spPr>
          <a:xfrm>
            <a:off x="3820838" y="1954294"/>
            <a:ext cx="1502324" cy="2653706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>
              <a:buNone/>
            </a:pPr>
            <a:r>
              <a:rPr lang="ru-RU" sz="1350" dirty="0"/>
              <a:t>Размышления</a:t>
            </a:r>
            <a:endParaRPr lang="en" sz="1350" dirty="0"/>
          </a:p>
        </p:txBody>
      </p:sp>
      <p:sp>
        <p:nvSpPr>
          <p:cNvPr id="84" name="Shape 84"/>
          <p:cNvSpPr/>
          <p:nvPr/>
        </p:nvSpPr>
        <p:spPr>
          <a:xfrm>
            <a:off x="5323163" y="1954294"/>
            <a:ext cx="1502324" cy="2653706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>
              <a:buNone/>
            </a:pPr>
            <a:r>
              <a:rPr lang="ru-RU" sz="1350" dirty="0"/>
              <a:t>Рефлексивный</a:t>
            </a:r>
            <a:endParaRPr lang="en" sz="1350" dirty="0"/>
          </a:p>
        </p:txBody>
      </p:sp>
      <p:sp>
        <p:nvSpPr>
          <p:cNvPr id="85" name="Shape 85"/>
          <p:cNvSpPr/>
          <p:nvPr/>
        </p:nvSpPr>
        <p:spPr>
          <a:xfrm>
            <a:off x="2411760" y="2411813"/>
            <a:ext cx="1072798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Действие 1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6" name="Shape 86"/>
          <p:cNvCxnSpPr>
            <a:stCxn id="85" idx="2"/>
            <a:endCxn id="87" idx="1"/>
          </p:cNvCxnSpPr>
          <p:nvPr/>
        </p:nvCxnSpPr>
        <p:spPr>
          <a:xfrm>
            <a:off x="2948160" y="2750663"/>
            <a:ext cx="2554441" cy="21256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" name="Shape 88"/>
          <p:cNvSpPr/>
          <p:nvPr/>
        </p:nvSpPr>
        <p:spPr>
          <a:xfrm>
            <a:off x="5444906" y="4004843"/>
            <a:ext cx="1258837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Попробовать что-то еще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9" name="Shape 89"/>
          <p:cNvCxnSpPr>
            <a:stCxn id="87" idx="2"/>
            <a:endCxn id="88" idx="0"/>
          </p:cNvCxnSpPr>
          <p:nvPr/>
        </p:nvCxnSpPr>
        <p:spPr>
          <a:xfrm flipH="1">
            <a:off x="6074325" y="3146714"/>
            <a:ext cx="1" cy="858129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>
            <a:stCxn id="87" idx="2"/>
            <a:endCxn id="91" idx="3"/>
          </p:cNvCxnSpPr>
          <p:nvPr/>
        </p:nvCxnSpPr>
        <p:spPr>
          <a:xfrm flipH="1">
            <a:off x="3532669" y="3146714"/>
            <a:ext cx="2541657" cy="29904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 txBox="1"/>
          <p:nvPr/>
        </p:nvSpPr>
        <p:spPr>
          <a:xfrm>
            <a:off x="5899501" y="3408038"/>
            <a:ext cx="349649" cy="342900"/>
          </a:xfrm>
          <a:prstGeom prst="rect">
            <a:avLst/>
          </a:prstGeom>
          <a:noFill/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ru-RU" sz="1350" dirty="0"/>
              <a:t>нет</a:t>
            </a:r>
            <a:endParaRPr lang="en" sz="1350" dirty="0"/>
          </a:p>
        </p:txBody>
      </p:sp>
      <p:sp>
        <p:nvSpPr>
          <p:cNvPr id="91" name="Shape 91"/>
          <p:cNvSpPr/>
          <p:nvPr/>
        </p:nvSpPr>
        <p:spPr>
          <a:xfrm>
            <a:off x="2424210" y="3276333"/>
            <a:ext cx="1108459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Действие 2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3" name="Shape 93"/>
          <p:cNvCxnSpPr>
            <a:stCxn id="88" idx="1"/>
            <a:endCxn id="94" idx="3"/>
          </p:cNvCxnSpPr>
          <p:nvPr/>
        </p:nvCxnSpPr>
        <p:spPr>
          <a:xfrm flipH="1">
            <a:off x="3520219" y="4174268"/>
            <a:ext cx="1924687" cy="1201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" name="Shape 87"/>
          <p:cNvSpPr/>
          <p:nvPr/>
        </p:nvSpPr>
        <p:spPr>
          <a:xfrm>
            <a:off x="5502601" y="2779739"/>
            <a:ext cx="1143449" cy="366975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Имеет ли это смысл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94" name="Shape 94"/>
          <p:cNvSpPr/>
          <p:nvPr/>
        </p:nvSpPr>
        <p:spPr>
          <a:xfrm>
            <a:off x="2409230" y="3971656"/>
            <a:ext cx="1110989" cy="4076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Другое действие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4521919" y="3221494"/>
            <a:ext cx="500624" cy="342900"/>
          </a:xfrm>
          <a:prstGeom prst="rect">
            <a:avLst/>
          </a:prstGeom>
          <a:noFill/>
        </p:spPr>
        <p:txBody>
          <a:bodyPr lIns="68569" tIns="68569" rIns="68569" bIns="68569" anchor="t" anchorCtr="0">
            <a:noAutofit/>
          </a:bodyPr>
          <a:lstStyle/>
          <a:p>
            <a:pPr lvl="0" rtl="0">
              <a:buNone/>
            </a:pPr>
            <a:r>
              <a:rPr lang="ru-RU" sz="1350" dirty="0"/>
              <a:t>да</a:t>
            </a:r>
            <a:endParaRPr lang="en" sz="1350" dirty="0"/>
          </a:p>
        </p:txBody>
      </p:sp>
    </p:spTree>
    <p:extLst>
      <p:ext uri="{BB962C8B-B14F-4D97-AF65-F5344CB8AC3E}">
        <p14:creationId xmlns:p14="http://schemas.microsoft.com/office/powerpoint/2010/main" val="1244017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ru-RU" dirty="0" smtClean="0"/>
              <a:t>Модель данных </a:t>
            </a:r>
            <a:r>
              <a:rPr lang="en-US" dirty="0" err="1" smtClean="0"/>
              <a:t>TUKnowledge</a:t>
            </a:r>
            <a:endParaRPr lang="en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</a:p>
          <a:p>
            <a:pPr lvl="1"/>
            <a:r>
              <a:rPr lang="en-US" dirty="0" err="1" smtClean="0"/>
              <a:t>KnowledgeURI</a:t>
            </a:r>
            <a:endParaRPr lang="en-US" dirty="0"/>
          </a:p>
          <a:p>
            <a:r>
              <a:rPr lang="ru-RU" dirty="0" smtClean="0"/>
              <a:t>Семантическая</a:t>
            </a:r>
          </a:p>
          <a:p>
            <a:pPr lvl="1"/>
            <a:r>
              <a:rPr lang="ru-RU" dirty="0" smtClean="0"/>
              <a:t>Сеть</a:t>
            </a:r>
          </a:p>
          <a:p>
            <a:r>
              <a:rPr lang="en-US" dirty="0" smtClean="0"/>
              <a:t>Rule</a:t>
            </a:r>
          </a:p>
          <a:p>
            <a:r>
              <a:rPr lang="en-US" dirty="0" err="1" smtClean="0"/>
              <a:t>KLines</a:t>
            </a:r>
            <a:endParaRPr lang="en-US" dirty="0" smtClean="0"/>
          </a:p>
          <a:p>
            <a:r>
              <a:rPr lang="ru-RU" dirty="0" smtClean="0"/>
              <a:t>Над</a:t>
            </a:r>
            <a:r>
              <a:rPr lang="en-US" dirty="0" smtClean="0"/>
              <a:t> Cypher</a:t>
            </a:r>
          </a:p>
        </p:txBody>
      </p:sp>
      <p:sp>
        <p:nvSpPr>
          <p:cNvPr id="149" name="Shape 149"/>
          <p:cNvSpPr/>
          <p:nvPr/>
        </p:nvSpPr>
        <p:spPr>
          <a:xfrm>
            <a:off x="3430991" y="962475"/>
            <a:ext cx="2183620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Обученные реакции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5570909" y="962475"/>
            <a:ext cx="1728091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Уровень мышления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7299001" y="962475"/>
            <a:ext cx="1825949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Рефлексивный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3920680" y="1967217"/>
            <a:ext cx="1334924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Лексическая обработка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3" name="Shape 153"/>
          <p:cNvCxnSpPr>
            <a:stCxn id="154" idx="2"/>
            <a:endCxn id="155" idx="1"/>
          </p:cNvCxnSpPr>
          <p:nvPr/>
        </p:nvCxnSpPr>
        <p:spPr>
          <a:xfrm>
            <a:off x="8172716" y="2878381"/>
            <a:ext cx="39258" cy="232407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6" name="Shape 156"/>
          <p:cNvCxnSpPr>
            <a:stCxn id="157" idx="5"/>
            <a:endCxn id="154" idx="1"/>
          </p:cNvCxnSpPr>
          <p:nvPr/>
        </p:nvCxnSpPr>
        <p:spPr>
          <a:xfrm>
            <a:off x="5413969" y="2659658"/>
            <a:ext cx="2013547" cy="12717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8" name="Shape 158"/>
          <p:cNvCxnSpPr>
            <a:stCxn id="155" idx="3"/>
            <a:endCxn id="159" idx="3"/>
          </p:cNvCxnSpPr>
          <p:nvPr/>
        </p:nvCxnSpPr>
        <p:spPr>
          <a:xfrm flipH="1">
            <a:off x="7041071" y="3404698"/>
            <a:ext cx="988307" cy="20254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9" name="Shape 159"/>
          <p:cNvSpPr/>
          <p:nvPr/>
        </p:nvSpPr>
        <p:spPr>
          <a:xfrm>
            <a:off x="5774533" y="3489001"/>
            <a:ext cx="1266538" cy="2364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Классификация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7427516" y="2466369"/>
            <a:ext cx="1490400" cy="412012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Имеет ли это смысл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160" name="Shape 160"/>
          <p:cNvSpPr/>
          <p:nvPr/>
        </p:nvSpPr>
        <p:spPr>
          <a:xfrm>
            <a:off x="3868281" y="4259625"/>
            <a:ext cx="1387323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Моделирование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1" name="Shape 161"/>
          <p:cNvCxnSpPr>
            <a:stCxn id="162" idx="3"/>
            <a:endCxn id="160" idx="3"/>
          </p:cNvCxnSpPr>
          <p:nvPr/>
        </p:nvCxnSpPr>
        <p:spPr>
          <a:xfrm flipH="1">
            <a:off x="5255604" y="4346532"/>
            <a:ext cx="966498" cy="82518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" name="Shape 163"/>
          <p:cNvCxnSpPr>
            <a:stCxn id="164" idx="4"/>
            <a:endCxn id="152" idx="0"/>
          </p:cNvCxnSpPr>
          <p:nvPr/>
        </p:nvCxnSpPr>
        <p:spPr>
          <a:xfrm flipH="1">
            <a:off x="4588141" y="1789279"/>
            <a:ext cx="0" cy="177937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5" name="Shape 165"/>
          <p:cNvCxnSpPr>
            <a:stCxn id="152" idx="2"/>
          </p:cNvCxnSpPr>
          <p:nvPr/>
        </p:nvCxnSpPr>
        <p:spPr>
          <a:xfrm flipH="1">
            <a:off x="4588141" y="2306067"/>
            <a:ext cx="0" cy="154675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/>
          <p:nvPr/>
        </p:nvSpPr>
        <p:spPr>
          <a:xfrm>
            <a:off x="4001104" y="1582982"/>
            <a:ext cx="1174076" cy="206297"/>
          </a:xfrm>
          <a:prstGeom prst="flowChartInputOutpu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Запрос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3483941" y="2469803"/>
            <a:ext cx="2144475" cy="379709"/>
          </a:xfrm>
          <a:prstGeom prst="flowChartInputOutpu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Семантическая сеть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7298998" y="3110788"/>
            <a:ext cx="1825951" cy="293910"/>
          </a:xfrm>
          <a:prstGeom prst="flowChartInputOutpu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Вероятность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5479302" y="4030325"/>
            <a:ext cx="1857000" cy="316207"/>
          </a:xfrm>
          <a:prstGeom prst="flowChartInputOutpu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Вероятность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6" name="Shape 166"/>
          <p:cNvCxnSpPr>
            <a:stCxn id="159" idx="2"/>
            <a:endCxn id="162" idx="1"/>
          </p:cNvCxnSpPr>
          <p:nvPr/>
        </p:nvCxnSpPr>
        <p:spPr>
          <a:xfrm>
            <a:off x="6407802" y="3725475"/>
            <a:ext cx="0" cy="30485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01870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TUKnowledge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065344"/>
              </p:ext>
            </p:extLst>
          </p:nvPr>
        </p:nvGraphicFramePr>
        <p:xfrm>
          <a:off x="71438" y="971550"/>
          <a:ext cx="9001125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3281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6090816" y="970840"/>
            <a:ext cx="1820250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Само-рефлексивный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ru-RU" dirty="0" smtClean="0"/>
              <a:t>Архитектура</a:t>
            </a:r>
            <a:r>
              <a:rPr lang="en" dirty="0" smtClean="0"/>
              <a:t>:  </a:t>
            </a:r>
            <a:r>
              <a:rPr lang="ru-RU" dirty="0" smtClean="0"/>
              <a:t>Обработка запроса</a:t>
            </a:r>
            <a:endParaRPr lang="en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72000" y="972000"/>
            <a:ext cx="8919600" cy="3636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73" name="Shape 173"/>
          <p:cNvSpPr/>
          <p:nvPr/>
        </p:nvSpPr>
        <p:spPr>
          <a:xfrm>
            <a:off x="1057875" y="970840"/>
            <a:ext cx="1807819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Обученные реакции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2878042" y="970840"/>
            <a:ext cx="1526850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Уровень мышления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4419600" y="970840"/>
            <a:ext cx="1671299" cy="370845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lvl="0"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Рефлексивный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285224" y="1312924"/>
            <a:ext cx="1334924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Лексическая обработка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7" name="Shape 177"/>
          <p:cNvCxnSpPr>
            <a:stCxn id="178" idx="2"/>
            <a:endCxn id="179" idx="1"/>
          </p:cNvCxnSpPr>
          <p:nvPr/>
        </p:nvCxnSpPr>
        <p:spPr>
          <a:xfrm>
            <a:off x="5255250" y="1888249"/>
            <a:ext cx="1009154" cy="118739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0" name="Shape 180"/>
          <p:cNvCxnSpPr>
            <a:stCxn id="176" idx="3"/>
            <a:endCxn id="178" idx="1"/>
          </p:cNvCxnSpPr>
          <p:nvPr/>
        </p:nvCxnSpPr>
        <p:spPr>
          <a:xfrm>
            <a:off x="2620148" y="1482349"/>
            <a:ext cx="1889902" cy="287662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9" name="Shape 179"/>
          <p:cNvSpPr/>
          <p:nvPr/>
        </p:nvSpPr>
        <p:spPr>
          <a:xfrm>
            <a:off x="6264404" y="1770011"/>
            <a:ext cx="1473074" cy="4739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Помощь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1" name="Shape 181"/>
          <p:cNvCxnSpPr>
            <a:stCxn id="178" idx="2"/>
            <a:endCxn id="182" idx="3"/>
          </p:cNvCxnSpPr>
          <p:nvPr/>
        </p:nvCxnSpPr>
        <p:spPr>
          <a:xfrm flipH="1">
            <a:off x="4320516" y="1888248"/>
            <a:ext cx="934734" cy="28791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2" name="Shape 182"/>
          <p:cNvSpPr/>
          <p:nvPr/>
        </p:nvSpPr>
        <p:spPr>
          <a:xfrm>
            <a:off x="2975493" y="2006988"/>
            <a:ext cx="1345023" cy="338348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Классификация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510050" y="1651774"/>
            <a:ext cx="1490400" cy="2364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Имеет смысл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183" name="Shape 183"/>
          <p:cNvSpPr/>
          <p:nvPr/>
        </p:nvSpPr>
        <p:spPr>
          <a:xfrm>
            <a:off x="1142772" y="2785672"/>
            <a:ext cx="1676429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Переформулировка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4" name="Shape 184"/>
          <p:cNvCxnSpPr>
            <a:stCxn id="185" idx="2"/>
          </p:cNvCxnSpPr>
          <p:nvPr/>
        </p:nvCxnSpPr>
        <p:spPr>
          <a:xfrm>
            <a:off x="1945441" y="2592956"/>
            <a:ext cx="0" cy="141528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5" name="Shape 185"/>
          <p:cNvSpPr/>
          <p:nvPr/>
        </p:nvSpPr>
        <p:spPr>
          <a:xfrm>
            <a:off x="1287102" y="2254106"/>
            <a:ext cx="1316678" cy="3388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Моделирование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6" name="Shape 186"/>
          <p:cNvCxnSpPr>
            <a:stCxn id="182" idx="2"/>
            <a:endCxn id="185" idx="3"/>
          </p:cNvCxnSpPr>
          <p:nvPr/>
        </p:nvCxnSpPr>
        <p:spPr>
          <a:xfrm flipH="1">
            <a:off x="2603780" y="2345336"/>
            <a:ext cx="1044225" cy="78195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7" name="Shape 187"/>
          <p:cNvSpPr/>
          <p:nvPr/>
        </p:nvSpPr>
        <p:spPr>
          <a:xfrm>
            <a:off x="3094717" y="3151278"/>
            <a:ext cx="1093500" cy="43033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Поиск решения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4510050" y="2785672"/>
            <a:ext cx="1490400" cy="2364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Имеет смысл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cxnSp>
        <p:nvCxnSpPr>
          <p:cNvPr id="189" name="Shape 189"/>
          <p:cNvCxnSpPr>
            <a:stCxn id="183" idx="3"/>
            <a:endCxn id="188" idx="1"/>
          </p:cNvCxnSpPr>
          <p:nvPr/>
        </p:nvCxnSpPr>
        <p:spPr>
          <a:xfrm flipV="1">
            <a:off x="2819201" y="2903909"/>
            <a:ext cx="1690849" cy="51188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0" name="Shape 190"/>
          <p:cNvSpPr/>
          <p:nvPr/>
        </p:nvSpPr>
        <p:spPr>
          <a:xfrm>
            <a:off x="6264404" y="3141295"/>
            <a:ext cx="1473074" cy="45708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Помощь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1" name="Shape 191"/>
          <p:cNvCxnSpPr>
            <a:stCxn id="188" idx="2"/>
            <a:endCxn id="190" idx="1"/>
          </p:cNvCxnSpPr>
          <p:nvPr/>
        </p:nvCxnSpPr>
        <p:spPr>
          <a:xfrm>
            <a:off x="5255250" y="3022146"/>
            <a:ext cx="1009154" cy="347693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2" name="Shape 192"/>
          <p:cNvCxnSpPr>
            <a:stCxn id="188" idx="2"/>
            <a:endCxn id="187" idx="3"/>
          </p:cNvCxnSpPr>
          <p:nvPr/>
        </p:nvCxnSpPr>
        <p:spPr>
          <a:xfrm flipH="1">
            <a:off x="4188217" y="3022146"/>
            <a:ext cx="1067033" cy="344298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3" name="Shape 193"/>
          <p:cNvSpPr/>
          <p:nvPr/>
        </p:nvSpPr>
        <p:spPr>
          <a:xfrm>
            <a:off x="4486804" y="3444706"/>
            <a:ext cx="1529100" cy="429133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Решение подходит</a:t>
            </a:r>
            <a:r>
              <a:rPr lang="en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194" name="Shape 194"/>
          <p:cNvSpPr/>
          <p:nvPr/>
        </p:nvSpPr>
        <p:spPr>
          <a:xfrm>
            <a:off x="6264404" y="3749674"/>
            <a:ext cx="1473074" cy="50827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Помощь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5" name="Shape 195"/>
          <p:cNvCxnSpPr>
            <a:stCxn id="193" idx="2"/>
            <a:endCxn id="194" idx="1"/>
          </p:cNvCxnSpPr>
          <p:nvPr/>
        </p:nvCxnSpPr>
        <p:spPr>
          <a:xfrm>
            <a:off x="5251354" y="3873839"/>
            <a:ext cx="1013050" cy="129972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>
            <a:stCxn id="187" idx="2"/>
            <a:endCxn id="193" idx="1"/>
          </p:cNvCxnSpPr>
          <p:nvPr/>
        </p:nvCxnSpPr>
        <p:spPr>
          <a:xfrm>
            <a:off x="3641467" y="3581609"/>
            <a:ext cx="845337" cy="7766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/>
          <p:nvPr/>
        </p:nvSpPr>
        <p:spPr>
          <a:xfrm>
            <a:off x="1409716" y="4003811"/>
            <a:ext cx="1093500" cy="42356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Применить решение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8" name="Shape 198"/>
          <p:cNvCxnSpPr>
            <a:stCxn id="193" idx="2"/>
            <a:endCxn id="197" idx="3"/>
          </p:cNvCxnSpPr>
          <p:nvPr/>
        </p:nvCxnSpPr>
        <p:spPr>
          <a:xfrm flipH="1">
            <a:off x="2503216" y="3873839"/>
            <a:ext cx="2748138" cy="341754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9" name="Shape 199"/>
          <p:cNvSpPr/>
          <p:nvPr/>
        </p:nvSpPr>
        <p:spPr>
          <a:xfrm>
            <a:off x="4529400" y="2311812"/>
            <a:ext cx="1490400" cy="23647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buNone/>
            </a:pPr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Есть ли время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264404" y="2430161"/>
            <a:ext cx="1473074" cy="43895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ru-RU" sz="13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Помощь</a:t>
            </a: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0" algn="ctr" rtl="0">
              <a:buNone/>
            </a:pPr>
            <a:endParaRPr lang="en" sz="13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1" name="Shape 201"/>
          <p:cNvCxnSpPr>
            <a:stCxn id="199" idx="2"/>
          </p:cNvCxnSpPr>
          <p:nvPr/>
        </p:nvCxnSpPr>
        <p:spPr>
          <a:xfrm>
            <a:off x="5274600" y="2548286"/>
            <a:ext cx="989775" cy="5130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112075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pic>
        <p:nvPicPr>
          <p:cNvPr id="1026" name="Picture 2" descr="Component diagr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0806"/>
            <a:ext cx="57912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21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</a:p>
          <a:p>
            <a:r>
              <a:rPr lang="ru-RU" dirty="0" smtClean="0"/>
              <a:t>История проблемы</a:t>
            </a:r>
            <a:endParaRPr lang="en-US" dirty="0" smtClean="0"/>
          </a:p>
          <a:p>
            <a:r>
              <a:rPr lang="ru-RU" dirty="0" smtClean="0"/>
              <a:t>Предпосылки</a:t>
            </a:r>
            <a:endParaRPr lang="en-US" dirty="0" smtClean="0"/>
          </a:p>
          <a:p>
            <a:r>
              <a:rPr lang="ru-RU" dirty="0" smtClean="0"/>
              <a:t>Теория</a:t>
            </a:r>
            <a:endParaRPr lang="en-US" dirty="0" smtClean="0"/>
          </a:p>
          <a:p>
            <a:r>
              <a:rPr lang="ru-RU" dirty="0" smtClean="0"/>
              <a:t>Архитектура</a:t>
            </a:r>
            <a:endParaRPr lang="en-US" dirty="0" smtClean="0"/>
          </a:p>
          <a:p>
            <a:r>
              <a:rPr lang="ru-RU" dirty="0" smtClean="0"/>
              <a:t>Прототип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73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Разработана модель системы принятия решения и обработки информации в области решения запросов пользователя на естественном языке</a:t>
            </a:r>
            <a:endParaRPr lang="ru-RU" dirty="0" smtClean="0"/>
          </a:p>
          <a:p>
            <a:r>
              <a:rPr lang="ru-RU" dirty="0" smtClean="0"/>
              <a:t>Созданы специальные алгоритмы для анализа запросов пользователя и </a:t>
            </a:r>
            <a:r>
              <a:rPr lang="ru-RU" dirty="0" err="1" smtClean="0"/>
              <a:t>принятя</a:t>
            </a:r>
            <a:r>
              <a:rPr lang="ru-RU" smtClean="0"/>
              <a:t> решений</a:t>
            </a:r>
            <a:endParaRPr lang="ru-RU" dirty="0" smtClean="0"/>
          </a:p>
          <a:p>
            <a:r>
              <a:rPr lang="ru-RU" dirty="0" smtClean="0"/>
              <a:t>Построение и испытание прототипа системы автоматизации решения инцидентов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2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технологий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457200" y="792000"/>
            <a:ext cx="4040188" cy="3802622"/>
          </a:xfrm>
        </p:spPr>
        <p:txBody>
          <a:bodyPr/>
          <a:lstStyle/>
          <a:p>
            <a:r>
              <a:rPr lang="en-US" dirty="0" smtClean="0"/>
              <a:t>Java 1.7</a:t>
            </a:r>
          </a:p>
          <a:p>
            <a:r>
              <a:rPr lang="en-US" dirty="0" smtClean="0"/>
              <a:t>C++</a:t>
            </a:r>
          </a:p>
          <a:p>
            <a:r>
              <a:rPr lang="en-US" dirty="0" smtClean="0"/>
              <a:t>C--</a:t>
            </a:r>
          </a:p>
          <a:p>
            <a:r>
              <a:rPr lang="en-US" dirty="0" err="1" smtClean="0"/>
              <a:t>RelEx</a:t>
            </a:r>
            <a:endParaRPr lang="en-US" dirty="0" smtClean="0"/>
          </a:p>
          <a:p>
            <a:r>
              <a:rPr lang="en-US" dirty="0" smtClean="0"/>
              <a:t>Scala</a:t>
            </a:r>
          </a:p>
          <a:p>
            <a:r>
              <a:rPr lang="en-US" dirty="0" err="1" smtClean="0"/>
              <a:t>IntelliJIdea</a:t>
            </a:r>
            <a:endParaRPr lang="en-US" dirty="0" smtClean="0"/>
          </a:p>
          <a:p>
            <a:r>
              <a:rPr lang="en-US" dirty="0" smtClean="0"/>
              <a:t>Apache CXF</a:t>
            </a:r>
          </a:p>
          <a:p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8" y="792000"/>
            <a:ext cx="4041775" cy="3802622"/>
          </a:xfrm>
        </p:spPr>
        <p:txBody>
          <a:bodyPr/>
          <a:lstStyle/>
          <a:p>
            <a:r>
              <a:rPr lang="en-US" dirty="0" smtClean="0"/>
              <a:t>Slf4j, log4j</a:t>
            </a:r>
          </a:p>
          <a:p>
            <a:r>
              <a:rPr lang="en-US" dirty="0" smtClean="0"/>
              <a:t>Ubuntu, </a:t>
            </a:r>
            <a:r>
              <a:rPr lang="en-US" dirty="0" err="1" smtClean="0"/>
              <a:t>Cogbuntu</a:t>
            </a:r>
            <a:endParaRPr lang="en-US" dirty="0" smtClean="0"/>
          </a:p>
          <a:p>
            <a:r>
              <a:rPr lang="en-US" dirty="0" err="1" smtClean="0"/>
              <a:t>OpenCog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262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>
              <a:buNone/>
            </a:pPr>
            <a:r>
              <a:rPr lang="ru-RU" dirty="0" smtClean="0"/>
              <a:t>Ссылки</a:t>
            </a:r>
            <a:r>
              <a:rPr lang="en" dirty="0" smtClean="0"/>
              <a:t>:</a:t>
            </a:r>
            <a:r>
              <a:rPr lang="en" dirty="0"/>
              <a:t>	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indent="-314325"/>
            <a:r>
              <a:rPr lang="en" sz="2800" dirty="0" smtClean="0"/>
              <a:t>http://opencog.org</a:t>
            </a:r>
            <a:endParaRPr lang="ru-RU" sz="2800" dirty="0" smtClean="0"/>
          </a:p>
          <a:p>
            <a:pPr indent="-314325"/>
            <a:r>
              <a:rPr lang="en-US" sz="2800" dirty="0"/>
              <a:t>http://toschev.wordpress.com/</a:t>
            </a:r>
            <a:endParaRPr lang="ru-RU" sz="2800" dirty="0"/>
          </a:p>
          <a:p>
            <a:pPr indent="-314325"/>
            <a:r>
              <a:rPr lang="en-US" sz="2800" dirty="0" smtClean="0"/>
              <a:t>atoschev@kpfu.ru</a:t>
            </a:r>
          </a:p>
          <a:p>
            <a:pPr indent="-314325"/>
            <a:r>
              <a:rPr lang="en" sz="2800" dirty="0"/>
              <a:t>http://</a:t>
            </a:r>
            <a:r>
              <a:rPr lang="en" sz="2800" dirty="0" smtClean="0"/>
              <a:t>tu-project.com</a:t>
            </a:r>
          </a:p>
          <a:p>
            <a:pPr indent="-314325"/>
            <a:r>
              <a:rPr lang="en" sz="2800" dirty="0"/>
              <a:t>http://</a:t>
            </a:r>
            <a:r>
              <a:rPr lang="en" sz="2800" dirty="0" smtClean="0"/>
              <a:t>en.wikipedia.org/wiki/The_Emotion_Machine</a:t>
            </a:r>
            <a:endParaRPr lang="ru-RU" sz="2800" dirty="0" smtClean="0"/>
          </a:p>
          <a:p>
            <a:pPr indent="-314325"/>
            <a:r>
              <a:rPr lang="en-US" sz="2800" dirty="0"/>
              <a:t>https://github.com/development-team/2/blob/master/doc/design-specification/system-description.md</a:t>
            </a:r>
            <a:endParaRPr lang="en" sz="2800" dirty="0"/>
          </a:p>
          <a:p>
            <a:pPr indent="-314325"/>
            <a:endParaRPr lang="en" dirty="0"/>
          </a:p>
          <a:p>
            <a:pPr indent="-314325"/>
            <a:endParaRPr lang="en" dirty="0" smtClean="0"/>
          </a:p>
          <a:p>
            <a:endParaRPr lang="en" dirty="0"/>
          </a:p>
        </p:txBody>
      </p:sp>
      <p:pic>
        <p:nvPicPr>
          <p:cNvPr id="2050" name="Picture 2" descr="http://qrcoder.ru/code/?http%3A%2F%2Ftu-project.com&amp;4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76350"/>
            <a:ext cx="125730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7115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  <p:pic>
        <p:nvPicPr>
          <p:cNvPr id="7" name="ShortDemo_Smal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8" y="1887538"/>
            <a:ext cx="9001125" cy="1803400"/>
          </a:xfrm>
        </p:spPr>
      </p:pic>
    </p:spTree>
    <p:extLst>
      <p:ext uri="{BB962C8B-B14F-4D97-AF65-F5344CB8AC3E}">
        <p14:creationId xmlns:p14="http://schemas.microsoft.com/office/powerpoint/2010/main" val="175941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Теоретико-информационный анализ сложных систем в области поддержки </a:t>
            </a:r>
            <a:r>
              <a:rPr lang="en-US" dirty="0" smtClean="0"/>
              <a:t>IT</a:t>
            </a:r>
            <a:endParaRPr lang="ru-RU" dirty="0" smtClean="0"/>
          </a:p>
          <a:p>
            <a:r>
              <a:rPr lang="ru-RU" dirty="0" smtClean="0"/>
              <a:t>Технико-экономическое обоснование</a:t>
            </a:r>
            <a:endParaRPr lang="ru-RU" dirty="0" smtClean="0"/>
          </a:p>
          <a:p>
            <a:r>
              <a:rPr lang="ru-RU" dirty="0" smtClean="0"/>
              <a:t>Провести исследование моделей мышления и выбрать наиболее подходящую</a:t>
            </a:r>
          </a:p>
          <a:p>
            <a:r>
              <a:rPr lang="ru-RU" dirty="0" smtClean="0"/>
              <a:t>Реализовать систему на основе модели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41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Положения выносимые на защиту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Теоретико-</a:t>
            </a:r>
            <a:r>
              <a:rPr lang="ru-RU" sz="2800" dirty="0" err="1"/>
              <a:t>множественныи</a:t>
            </a:r>
            <a:r>
              <a:rPr lang="ru-RU" sz="2800" dirty="0"/>
              <a:t>̆ и теоретико-</a:t>
            </a:r>
            <a:r>
              <a:rPr lang="ru-RU" sz="2800" dirty="0" err="1"/>
              <a:t>информационныи</a:t>
            </a:r>
            <a:r>
              <a:rPr lang="ru-RU" sz="2800" dirty="0"/>
              <a:t>̆ анализ </a:t>
            </a:r>
            <a:r>
              <a:rPr lang="ru-RU" sz="2800" dirty="0" smtClean="0"/>
              <a:t>сложных </a:t>
            </a:r>
            <a:r>
              <a:rPr lang="ru-RU" sz="2800" dirty="0"/>
              <a:t>систем в области поддержки </a:t>
            </a:r>
            <a:r>
              <a:rPr lang="ru-RU" sz="2800" dirty="0" err="1"/>
              <a:t>информационнои</a:t>
            </a:r>
            <a:r>
              <a:rPr lang="ru-RU" sz="2800" dirty="0"/>
              <a:t>̆ инфраструктуры </a:t>
            </a:r>
            <a:endParaRPr lang="ru-RU" sz="2800" dirty="0" smtClean="0"/>
          </a:p>
          <a:p>
            <a:r>
              <a:rPr lang="ru-RU" sz="2800" dirty="0" smtClean="0"/>
              <a:t>Модель проблемно-</a:t>
            </a:r>
            <a:r>
              <a:rPr lang="ru-RU" sz="2800" dirty="0" err="1" smtClean="0"/>
              <a:t>ориентированнои</a:t>
            </a:r>
            <a:r>
              <a:rPr lang="ru-RU" sz="2800" dirty="0" smtClean="0"/>
              <a:t> ̆системы управления, принятия решении</a:t>
            </a:r>
          </a:p>
          <a:p>
            <a:r>
              <a:rPr lang="ru-RU" sz="2800" dirty="0" smtClean="0"/>
              <a:t>Прототип</a:t>
            </a:r>
          </a:p>
          <a:p>
            <a:r>
              <a:rPr lang="ru-RU" sz="2800" dirty="0" smtClean="0"/>
              <a:t>Апробация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849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Новизна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/>
              <a:t>Была создана модель проблемно-</a:t>
            </a:r>
            <a:r>
              <a:rPr lang="ru-RU" sz="2000" dirty="0" err="1"/>
              <a:t>ориентированнои</a:t>
            </a:r>
            <a:r>
              <a:rPr lang="ru-RU" sz="2000" dirty="0"/>
              <a:t>̆ системы управления, принятия решений в области обслуживания </a:t>
            </a:r>
            <a:r>
              <a:rPr lang="ru-RU" sz="2000" dirty="0" err="1"/>
              <a:t>информационнои</a:t>
            </a:r>
            <a:r>
              <a:rPr lang="ru-RU" sz="2000" dirty="0"/>
              <a:t>̆ структуры предприятия на основе модели мышления </a:t>
            </a:r>
          </a:p>
          <a:p>
            <a:r>
              <a:rPr lang="ru-RU" sz="2000" dirty="0"/>
              <a:t>Была представлена новая модель данных для модели мышления и </a:t>
            </a:r>
            <a:r>
              <a:rPr lang="ru-RU" sz="2000" dirty="0" err="1" smtClean="0"/>
              <a:t>оригинальныи</a:t>
            </a:r>
            <a:r>
              <a:rPr lang="ru-RU" sz="2000" dirty="0"/>
              <a:t>̆ способ ее хранения, </a:t>
            </a:r>
            <a:r>
              <a:rPr lang="ru-RU" sz="2000" dirty="0" err="1"/>
              <a:t>эффективныи</a:t>
            </a:r>
            <a:r>
              <a:rPr lang="ru-RU" sz="2000" dirty="0"/>
              <a:t>̆ по сравнению с </a:t>
            </a:r>
            <a:r>
              <a:rPr lang="ru-RU" sz="2000" dirty="0" smtClean="0"/>
              <a:t>другими базами </a:t>
            </a:r>
            <a:r>
              <a:rPr lang="ru-RU" sz="2000" dirty="0"/>
              <a:t>данных </a:t>
            </a:r>
          </a:p>
          <a:p>
            <a:r>
              <a:rPr lang="ru-RU" sz="2000" dirty="0"/>
              <a:t>Было выполнено оригинальное исследование </a:t>
            </a:r>
            <a:r>
              <a:rPr lang="ru-RU" sz="2000" dirty="0" err="1" smtClean="0"/>
              <a:t>моделеи</a:t>
            </a:r>
            <a:r>
              <a:rPr lang="ru-RU" sz="2000" dirty="0" smtClean="0"/>
              <a:t> </a:t>
            </a:r>
            <a:r>
              <a:rPr lang="ru-RU" sz="2000" dirty="0"/>
              <a:t>мышления в </a:t>
            </a:r>
            <a:r>
              <a:rPr lang="ru-RU" sz="2000" dirty="0" smtClean="0"/>
              <a:t>области </a:t>
            </a:r>
            <a:r>
              <a:rPr lang="ru-RU" sz="2000" dirty="0"/>
              <a:t>обслуживания </a:t>
            </a:r>
            <a:r>
              <a:rPr lang="ru-RU" sz="2000" dirty="0" err="1"/>
              <a:t>информационнои</a:t>
            </a:r>
            <a:r>
              <a:rPr lang="ru-RU" sz="2000" dirty="0"/>
              <a:t>̆ структуры предприятия </a:t>
            </a:r>
            <a:endParaRPr lang="ru-RU" sz="2000" dirty="0" smtClean="0"/>
          </a:p>
          <a:p>
            <a:r>
              <a:rPr lang="ru-RU" sz="2000" dirty="0"/>
              <a:t>На основе модели была создана архитектура системы и ее прототип </a:t>
            </a:r>
          </a:p>
          <a:p>
            <a:endParaRPr lang="ru-RU" sz="2000" dirty="0" smtClean="0"/>
          </a:p>
          <a:p>
            <a:endParaRPr lang="ru-RU" sz="2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IDP-</a:t>
            </a:r>
            <a:r>
              <a:rPr lang="en-US" dirty="0" err="1"/>
              <a:t>Menta</a:t>
            </a:r>
            <a:r>
              <a:rPr lang="en-US" dirty="0"/>
              <a:t> 0.1 2008-2009 </a:t>
            </a:r>
            <a:r>
              <a:rPr lang="ru-RU" dirty="0"/>
              <a:t>гг</a:t>
            </a:r>
            <a:r>
              <a:rPr lang="ru-RU" dirty="0" smtClean="0"/>
              <a:t>.</a:t>
            </a:r>
          </a:p>
          <a:p>
            <a:r>
              <a:rPr lang="en-US" dirty="0" err="1" smtClean="0"/>
              <a:t>Menta</a:t>
            </a:r>
            <a:r>
              <a:rPr lang="en-US" dirty="0" smtClean="0"/>
              <a:t> 0.2-0.3 2009-2011 </a:t>
            </a:r>
            <a:r>
              <a:rPr lang="ru-RU" dirty="0" err="1" smtClean="0"/>
              <a:t>гг</a:t>
            </a:r>
            <a:r>
              <a:rPr lang="en-US" dirty="0" smtClean="0"/>
              <a:t>.</a:t>
            </a:r>
          </a:p>
          <a:p>
            <a:r>
              <a:rPr lang="en-US" dirty="0" smtClean="0"/>
              <a:t>TU 0.1 2011-2012 </a:t>
            </a:r>
            <a:r>
              <a:rPr lang="ru-RU" dirty="0" err="1" smtClean="0"/>
              <a:t>гг</a:t>
            </a:r>
            <a:r>
              <a:rPr lang="en-US" dirty="0" smtClean="0"/>
              <a:t>.</a:t>
            </a:r>
          </a:p>
          <a:p>
            <a:r>
              <a:rPr lang="en-US" dirty="0" smtClean="0"/>
              <a:t>TU 1.0 2012-</a:t>
            </a:r>
            <a:r>
              <a:rPr lang="ru-RU" dirty="0" smtClean="0"/>
              <a:t>2015 </a:t>
            </a:r>
            <a:r>
              <a:rPr lang="ru-RU" dirty="0" err="1" smtClean="0"/>
              <a:t>гг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36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IDP-</a:t>
            </a:r>
            <a:r>
              <a:rPr lang="en-US" dirty="0" err="1" smtClean="0"/>
              <a:t>Menta</a:t>
            </a:r>
            <a:r>
              <a:rPr lang="en-US" dirty="0" smtClean="0"/>
              <a:t> 0.1 2008-2009 </a:t>
            </a:r>
            <a:r>
              <a:rPr lang="ru-RU" dirty="0" smtClean="0"/>
              <a:t>гг.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Проблема – простые задачи</a:t>
            </a:r>
          </a:p>
          <a:p>
            <a:r>
              <a:rPr lang="ru-RU" dirty="0" smtClean="0"/>
              <a:t>Решение – автоматизировать</a:t>
            </a:r>
          </a:p>
          <a:p>
            <a:pPr lvl="1"/>
            <a:r>
              <a:rPr lang="en-US" dirty="0"/>
              <a:t>1. </a:t>
            </a:r>
            <a:r>
              <a:rPr lang="en-US" dirty="0" smtClean="0"/>
              <a:t>Request </a:t>
            </a:r>
            <a:r>
              <a:rPr lang="en-US" dirty="0"/>
              <a:t>parser (Stanford </a:t>
            </a:r>
            <a:r>
              <a:rPr lang="en-US" dirty="0" smtClean="0"/>
              <a:t>parser)</a:t>
            </a:r>
            <a:endParaRPr lang="ru-RU" dirty="0" smtClean="0"/>
          </a:p>
          <a:p>
            <a:pPr lvl="1"/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err="1"/>
              <a:t>Генерация</a:t>
            </a:r>
            <a:r>
              <a:rPr lang="en-US" dirty="0"/>
              <a:t> Action (Action </a:t>
            </a:r>
            <a:r>
              <a:rPr lang="en-US" dirty="0" smtClean="0"/>
              <a:t>Generator)</a:t>
            </a:r>
            <a:endParaRPr lang="ru-RU" dirty="0" smtClean="0"/>
          </a:p>
          <a:p>
            <a:pPr lvl="1"/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err="1"/>
              <a:t>Исполнение</a:t>
            </a:r>
            <a:r>
              <a:rPr lang="en-US" dirty="0"/>
              <a:t> Action (Action Applier) </a:t>
            </a:r>
            <a:endParaRPr lang="en-US" dirty="0"/>
          </a:p>
          <a:p>
            <a:pPr lvl="1"/>
            <a:r>
              <a:rPr lang="en-US" dirty="0" smtClean="0"/>
              <a:t>4.</a:t>
            </a:r>
            <a:r>
              <a:rPr lang="ru-RU" dirty="0" smtClean="0"/>
              <a:t> </a:t>
            </a:r>
            <a:r>
              <a:rPr lang="en-US" dirty="0" err="1" smtClean="0"/>
              <a:t>Генерация</a:t>
            </a:r>
            <a:r>
              <a:rPr lang="en-US" dirty="0" smtClean="0"/>
              <a:t> </a:t>
            </a:r>
            <a:r>
              <a:rPr lang="en-US" dirty="0" err="1"/>
              <a:t>приложения</a:t>
            </a:r>
            <a:r>
              <a:rPr lang="en-US" dirty="0"/>
              <a:t> (Application Generator)</a:t>
            </a:r>
            <a:br>
              <a:rPr lang="en-US" dirty="0"/>
            </a:b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565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действий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56" y="996400"/>
            <a:ext cx="8159144" cy="3556550"/>
          </a:xfrm>
        </p:spPr>
      </p:pic>
    </p:spTree>
    <p:extLst>
      <p:ext uri="{BB962C8B-B14F-4D97-AF65-F5344CB8AC3E}">
        <p14:creationId xmlns:p14="http://schemas.microsoft.com/office/powerpoint/2010/main" val="268484139"/>
      </p:ext>
    </p:extLst>
  </p:cSld>
  <p:clrMapOvr>
    <a:masterClrMapping/>
  </p:clrMapOvr>
</p:sld>
</file>

<file path=ppt/theme/theme1.xml><?xml version="1.0" encoding="utf-8"?>
<a:theme xmlns:a="http://schemas.openxmlformats.org/drawingml/2006/main" name="Menta AS Days">
  <a:themeElements>
    <a:clrScheme name="Другая 1">
      <a:dk1>
        <a:srgbClr val="202F51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Menta AS Days</Template>
  <TotalTime>10493</TotalTime>
  <Words>1673</Words>
  <Application>Microsoft Macintosh PowerPoint</Application>
  <PresentationFormat>Экран (16:9)</PresentationFormat>
  <Paragraphs>291</Paragraphs>
  <Slides>33</Slides>
  <Notes>17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Calibri</vt:lpstr>
      <vt:lpstr>DirectRg</vt:lpstr>
      <vt:lpstr>Wingdings</vt:lpstr>
      <vt:lpstr>Arial</vt:lpstr>
      <vt:lpstr>Menta AS Days</vt:lpstr>
      <vt:lpstr>Thinking-Understanding</vt:lpstr>
      <vt:lpstr>Обо мне</vt:lpstr>
      <vt:lpstr>Содержание</vt:lpstr>
      <vt:lpstr>Цели и задачи</vt:lpstr>
      <vt:lpstr>Положения выносимые на защиту</vt:lpstr>
      <vt:lpstr>Новизна</vt:lpstr>
      <vt:lpstr>История</vt:lpstr>
      <vt:lpstr>IDP-Menta 0.1 2008-2009 гг.</vt:lpstr>
      <vt:lpstr>Диаграмма действий</vt:lpstr>
      <vt:lpstr>Результаты</vt:lpstr>
      <vt:lpstr>Демо</vt:lpstr>
      <vt:lpstr>Описание проекта</vt:lpstr>
      <vt:lpstr>Menta 0.3</vt:lpstr>
      <vt:lpstr>Описание проекта</vt:lpstr>
      <vt:lpstr>Demo</vt:lpstr>
      <vt:lpstr>TU</vt:lpstr>
      <vt:lpstr>Состав команды проекта</vt:lpstr>
      <vt:lpstr>Анализ выгрузки проблем</vt:lpstr>
      <vt:lpstr>Аналогичные системы</vt:lpstr>
      <vt:lpstr>Теория</vt:lpstr>
      <vt:lpstr>Модель 6-ти уровней</vt:lpstr>
      <vt:lpstr> Критик,Селектор,Путь мышления </vt:lpstr>
      <vt:lpstr>Архитектура</vt:lpstr>
      <vt:lpstr>Архитектура: Обучение</vt:lpstr>
      <vt:lpstr>Архитектура:  Обучение</vt:lpstr>
      <vt:lpstr>Модель данных TUKnowledge</vt:lpstr>
      <vt:lpstr>TUKnowledge</vt:lpstr>
      <vt:lpstr>Архитектура:  Обработка запроса</vt:lpstr>
      <vt:lpstr>Архитектура</vt:lpstr>
      <vt:lpstr>Результат</vt:lpstr>
      <vt:lpstr>Стек технологий</vt:lpstr>
      <vt:lpstr>Ссылки: 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Thinking-Understanding</dc:title>
  <dc:creator>Alexander S Toschev</dc:creator>
  <cp:lastModifiedBy>Александр Тощев</cp:lastModifiedBy>
  <cp:revision>107</cp:revision>
  <dcterms:created xsi:type="dcterms:W3CDTF">2006-08-16T00:00:00Z</dcterms:created>
  <dcterms:modified xsi:type="dcterms:W3CDTF">2015-10-18T17:02:42Z</dcterms:modified>
</cp:coreProperties>
</file>